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9" r:id="rId3"/>
    <p:sldId id="257" r:id="rId4"/>
    <p:sldId id="268" r:id="rId5"/>
    <p:sldId id="259" r:id="rId6"/>
    <p:sldId id="260" r:id="rId7"/>
    <p:sldId id="261" r:id="rId8"/>
    <p:sldId id="262" r:id="rId9"/>
    <p:sldId id="270" r:id="rId10"/>
    <p:sldId id="271" r:id="rId11"/>
    <p:sldId id="272" r:id="rId12"/>
    <p:sldId id="273" r:id="rId13"/>
    <p:sldId id="274" r:id="rId14"/>
    <p:sldId id="275" r:id="rId15"/>
    <p:sldId id="276" r:id="rId16"/>
    <p:sldId id="266" r:id="rId17"/>
    <p:sldId id="277" r:id="rId18"/>
    <p:sldId id="264" r:id="rId19"/>
    <p:sldId id="263" r:id="rId20"/>
    <p:sldId id="267" r:id="rId21"/>
  </p:sldIdLst>
  <p:sldSz cx="18288000" cy="10287000"/>
  <p:notesSz cx="6858000" cy="9144000"/>
  <p:embeddedFontLst>
    <p:embeddedFont>
      <p:font typeface="Futura" panose="020B0604020202020204" charset="0"/>
      <p:regular r:id="rId22"/>
    </p:embeddedFont>
    <p:embeddedFont>
      <p:font typeface="Futura Bold" panose="020B0604020202020204" charset="0"/>
      <p:regular r:id="rId23"/>
    </p:embeddedFont>
    <p:embeddedFont>
      <p:font typeface="Vidaloka"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2/10/2026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png"/><Relationship Id="rId5" Type="http://schemas.openxmlformats.org/officeDocument/2006/relationships/image" Target="../media/image15.svg"/><Relationship Id="rId10" Type="http://schemas.openxmlformats.org/officeDocument/2006/relationships/image" Target="../media/image20.jp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113171"/>
            <a:ext cx="18288000" cy="2173829"/>
            <a:chOff x="0" y="0"/>
            <a:chExt cx="4816593" cy="572531"/>
          </a:xfrm>
        </p:grpSpPr>
        <p:sp>
          <p:nvSpPr>
            <p:cNvPr id="3" name="Freeform 3"/>
            <p:cNvSpPr/>
            <p:nvPr/>
          </p:nvSpPr>
          <p:spPr>
            <a:xfrm>
              <a:off x="0" y="0"/>
              <a:ext cx="4816592" cy="572531"/>
            </a:xfrm>
            <a:custGeom>
              <a:avLst/>
              <a:gdLst/>
              <a:ahLst/>
              <a:cxnLst/>
              <a:rect l="l" t="t" r="r" b="b"/>
              <a:pathLst>
                <a:path w="4816592" h="572531">
                  <a:moveTo>
                    <a:pt x="0" y="0"/>
                  </a:moveTo>
                  <a:lnTo>
                    <a:pt x="4816592" y="0"/>
                  </a:lnTo>
                  <a:lnTo>
                    <a:pt x="4816592" y="572531"/>
                  </a:lnTo>
                  <a:lnTo>
                    <a:pt x="0" y="572531"/>
                  </a:lnTo>
                  <a:close/>
                </a:path>
              </a:pathLst>
            </a:custGeom>
            <a:solidFill>
              <a:srgbClr val="231A16"/>
            </a:solidFill>
          </p:spPr>
          <p:txBody>
            <a:bodyPr/>
            <a:lstStyle/>
            <a:p>
              <a:endParaRPr lang="en-US"/>
            </a:p>
          </p:txBody>
        </p:sp>
        <p:sp>
          <p:nvSpPr>
            <p:cNvPr id="4" name="TextBox 4"/>
            <p:cNvSpPr txBox="1"/>
            <p:nvPr/>
          </p:nvSpPr>
          <p:spPr>
            <a:xfrm>
              <a:off x="0" y="-47625"/>
              <a:ext cx="4816593" cy="620156"/>
            </a:xfrm>
            <a:prstGeom prst="rect">
              <a:avLst/>
            </a:prstGeom>
          </p:spPr>
          <p:txBody>
            <a:bodyPr lIns="50800" tIns="50800" rIns="50800" bIns="50800" rtlCol="0" anchor="ctr"/>
            <a:lstStyle/>
            <a:p>
              <a:pPr algn="ctr">
                <a:lnSpc>
                  <a:spcPts val="3693"/>
                </a:lnSpc>
              </a:pPr>
              <a:endParaRPr/>
            </a:p>
          </p:txBody>
        </p:sp>
      </p:grpSp>
      <p:sp>
        <p:nvSpPr>
          <p:cNvPr id="7" name="AutoShape 7"/>
          <p:cNvSpPr/>
          <p:nvPr/>
        </p:nvSpPr>
        <p:spPr>
          <a:xfrm>
            <a:off x="734377" y="7732171"/>
            <a:ext cx="8996839" cy="0"/>
          </a:xfrm>
          <a:prstGeom prst="line">
            <a:avLst/>
          </a:prstGeom>
          <a:ln w="38100" cap="flat">
            <a:solidFill>
              <a:srgbClr val="784928"/>
            </a:solidFill>
            <a:prstDash val="solid"/>
            <a:headEnd type="none" w="sm" len="sm"/>
            <a:tailEnd type="none" w="sm" len="sm"/>
          </a:ln>
        </p:spPr>
        <p:txBody>
          <a:bodyPr/>
          <a:lstStyle/>
          <a:p>
            <a:endParaRPr lang="en-US"/>
          </a:p>
        </p:txBody>
      </p:sp>
      <p:sp>
        <p:nvSpPr>
          <p:cNvPr id="9" name="TextBox 9"/>
          <p:cNvSpPr txBox="1"/>
          <p:nvPr/>
        </p:nvSpPr>
        <p:spPr>
          <a:xfrm>
            <a:off x="595788" y="2108787"/>
            <a:ext cx="9274015" cy="4078809"/>
          </a:xfrm>
          <a:prstGeom prst="rect">
            <a:avLst/>
          </a:prstGeom>
        </p:spPr>
        <p:txBody>
          <a:bodyPr wrap="square" lIns="0" tIns="0" rIns="0" bIns="0" rtlCol="0" anchor="t">
            <a:spAutoFit/>
          </a:bodyPr>
          <a:lstStyle/>
          <a:p>
            <a:pPr marL="0" lvl="0" indent="0" algn="l">
              <a:lnSpc>
                <a:spcPts val="16649"/>
              </a:lnSpc>
            </a:pPr>
            <a:r>
              <a:rPr lang="en-US" sz="10200" dirty="0">
                <a:solidFill>
                  <a:srgbClr val="231A16"/>
                </a:solidFill>
                <a:latin typeface="Vidaloka"/>
                <a:ea typeface="Vidaloka"/>
                <a:cs typeface="Vidaloka"/>
                <a:sym typeface="Vidaloka"/>
              </a:rPr>
              <a:t>PROJECT PRESENTATION</a:t>
            </a:r>
          </a:p>
        </p:txBody>
      </p:sp>
      <p:sp>
        <p:nvSpPr>
          <p:cNvPr id="10" name="TextBox 10"/>
          <p:cNvSpPr txBox="1"/>
          <p:nvPr/>
        </p:nvSpPr>
        <p:spPr>
          <a:xfrm>
            <a:off x="734377" y="6724453"/>
            <a:ext cx="8996839" cy="622934"/>
          </a:xfrm>
          <a:prstGeom prst="rect">
            <a:avLst/>
          </a:prstGeom>
        </p:spPr>
        <p:txBody>
          <a:bodyPr lIns="0" tIns="0" rIns="0" bIns="0" rtlCol="0" anchor="t">
            <a:spAutoFit/>
          </a:bodyPr>
          <a:lstStyle/>
          <a:p>
            <a:pPr marL="0" lvl="0" indent="0" algn="l">
              <a:lnSpc>
                <a:spcPts val="5040"/>
              </a:lnSpc>
              <a:spcBef>
                <a:spcPct val="0"/>
              </a:spcBef>
            </a:pPr>
            <a:r>
              <a:rPr lang="en-IN" sz="3600" spc="237" dirty="0">
                <a:solidFill>
                  <a:srgbClr val="231A16"/>
                </a:solidFill>
                <a:latin typeface="Vidaloka"/>
                <a:ea typeface="Vidaloka"/>
                <a:cs typeface="Vidaloka"/>
                <a:sym typeface="Vidaloka"/>
              </a:rPr>
              <a:t>E</a:t>
            </a:r>
            <a:r>
              <a:rPr lang="en-US" sz="3600" spc="237" dirty="0">
                <a:solidFill>
                  <a:srgbClr val="231A16"/>
                </a:solidFill>
                <a:latin typeface="Vidaloka"/>
                <a:ea typeface="Vidaloka"/>
                <a:cs typeface="Vidaloka"/>
                <a:sym typeface="Vidaloka"/>
              </a:rPr>
              <a:t>xcel,Power Bi, Tableau, SQL</a:t>
            </a:r>
          </a:p>
        </p:txBody>
      </p:sp>
      <p:sp>
        <p:nvSpPr>
          <p:cNvPr id="11" name="TextBox 11"/>
          <p:cNvSpPr txBox="1"/>
          <p:nvPr/>
        </p:nvSpPr>
        <p:spPr>
          <a:xfrm>
            <a:off x="5232797" y="9428202"/>
            <a:ext cx="4498419" cy="380873"/>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E9CAB0"/>
                </a:solidFill>
                <a:latin typeface="Futura"/>
                <a:ea typeface="Futura"/>
                <a:cs typeface="Futura"/>
                <a:sym typeface="Futura"/>
              </a:rPr>
              <a:t>17 January, 2026</a:t>
            </a:r>
          </a:p>
        </p:txBody>
      </p:sp>
      <p:sp>
        <p:nvSpPr>
          <p:cNvPr id="12" name="TextBox 12"/>
          <p:cNvSpPr txBox="1"/>
          <p:nvPr/>
        </p:nvSpPr>
        <p:spPr>
          <a:xfrm>
            <a:off x="734377" y="9428202"/>
            <a:ext cx="4498419" cy="453390"/>
          </a:xfrm>
          <a:prstGeom prst="rect">
            <a:avLst/>
          </a:prstGeom>
        </p:spPr>
        <p:txBody>
          <a:bodyPr lIns="0" tIns="0" rIns="0" bIns="0" rtlCol="0" anchor="t">
            <a:spAutoFit/>
          </a:bodyPr>
          <a:lstStyle/>
          <a:p>
            <a:pPr marL="0" lvl="0" indent="0" algn="l">
              <a:lnSpc>
                <a:spcPts val="3359"/>
              </a:lnSpc>
              <a:spcBef>
                <a:spcPct val="0"/>
              </a:spcBef>
            </a:pPr>
            <a:r>
              <a:rPr lang="en-US" sz="2400">
                <a:solidFill>
                  <a:srgbClr val="E9CAB0"/>
                </a:solidFill>
                <a:latin typeface="Futura"/>
                <a:ea typeface="Futura"/>
                <a:cs typeface="Futura"/>
                <a:sym typeface="Futura"/>
              </a:rPr>
              <a:t>Prepared by group 1</a:t>
            </a:r>
          </a:p>
        </p:txBody>
      </p:sp>
      <p:sp>
        <p:nvSpPr>
          <p:cNvPr id="13" name="TextBox 13"/>
          <p:cNvSpPr txBox="1"/>
          <p:nvPr/>
        </p:nvSpPr>
        <p:spPr>
          <a:xfrm>
            <a:off x="2037615" y="552622"/>
            <a:ext cx="1891943" cy="889539"/>
          </a:xfrm>
          <a:prstGeom prst="rect">
            <a:avLst/>
          </a:prstGeom>
        </p:spPr>
        <p:txBody>
          <a:bodyPr lIns="0" tIns="0" rIns="0" bIns="0" rtlCol="0" anchor="t">
            <a:spAutoFit/>
          </a:bodyPr>
          <a:lstStyle/>
          <a:p>
            <a:pPr algn="l">
              <a:lnSpc>
                <a:spcPts val="3693"/>
              </a:lnSpc>
              <a:spcBef>
                <a:spcPct val="0"/>
              </a:spcBef>
            </a:pPr>
            <a:r>
              <a:rPr lang="en-US" sz="2638" b="1" dirty="0">
                <a:solidFill>
                  <a:srgbClr val="784928"/>
                </a:solidFill>
                <a:latin typeface="Futura Bold"/>
                <a:ea typeface="Futura Bold"/>
                <a:cs typeface="Futura Bold"/>
                <a:sym typeface="Futura Bold"/>
              </a:rPr>
              <a:t>ADVENTURE WORKS</a:t>
            </a:r>
          </a:p>
        </p:txBody>
      </p:sp>
      <p:pic>
        <p:nvPicPr>
          <p:cNvPr id="15" name="Picture 14">
            <a:extLst>
              <a:ext uri="{FF2B5EF4-FFF2-40B4-BE49-F238E27FC236}">
                <a16:creationId xmlns:a16="http://schemas.microsoft.com/office/drawing/2014/main" id="{7DE0AB55-2AD4-CBBF-4EB0-70C413BCA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1800" y="552621"/>
            <a:ext cx="6781799" cy="8875569"/>
          </a:xfrm>
          <a:prstGeom prst="rect">
            <a:avLst/>
          </a:prstGeom>
        </p:spPr>
      </p:pic>
      <p:pic>
        <p:nvPicPr>
          <p:cNvPr id="6" name="Picture 5">
            <a:extLst>
              <a:ext uri="{FF2B5EF4-FFF2-40B4-BE49-F238E27FC236}">
                <a16:creationId xmlns:a16="http://schemas.microsoft.com/office/drawing/2014/main" id="{478C61BB-BC1C-49EC-2B72-94353C49C2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3134" y="544891"/>
            <a:ext cx="942023" cy="905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2CBC6-C31F-2E66-8280-FB2B3B8D0D3B}"/>
            </a:ext>
          </a:extLst>
        </p:cNvPr>
        <p:cNvGrpSpPr/>
        <p:nvPr/>
      </p:nvGrpSpPr>
      <p:grpSpPr>
        <a:xfrm>
          <a:off x="0" y="0"/>
          <a:ext cx="0" cy="0"/>
          <a:chOff x="0" y="0"/>
          <a:chExt cx="0" cy="0"/>
        </a:xfrm>
      </p:grpSpPr>
      <p:grpSp>
        <p:nvGrpSpPr>
          <p:cNvPr id="14" name="Group 14">
            <a:extLst>
              <a:ext uri="{FF2B5EF4-FFF2-40B4-BE49-F238E27FC236}">
                <a16:creationId xmlns:a16="http://schemas.microsoft.com/office/drawing/2014/main" id="{99831881-79C1-1C84-5CBE-95178B04452A}"/>
              </a:ext>
            </a:extLst>
          </p:cNvPr>
          <p:cNvGrpSpPr/>
          <p:nvPr/>
        </p:nvGrpSpPr>
        <p:grpSpPr>
          <a:xfrm>
            <a:off x="0" y="-38100"/>
            <a:ext cx="18288000" cy="1510031"/>
            <a:chOff x="0" y="0"/>
            <a:chExt cx="4816593" cy="545609"/>
          </a:xfrm>
        </p:grpSpPr>
        <p:sp>
          <p:nvSpPr>
            <p:cNvPr id="15" name="Freeform 15">
              <a:extLst>
                <a:ext uri="{FF2B5EF4-FFF2-40B4-BE49-F238E27FC236}">
                  <a16:creationId xmlns:a16="http://schemas.microsoft.com/office/drawing/2014/main" id="{37E39DB8-1D82-DE3B-493B-A11E8B3E0446}"/>
                </a:ext>
              </a:extLst>
            </p:cNvPr>
            <p:cNvSpPr/>
            <p:nvPr/>
          </p:nvSpPr>
          <p:spPr>
            <a:xfrm>
              <a:off x="0" y="0"/>
              <a:ext cx="4816592" cy="545609"/>
            </a:xfrm>
            <a:custGeom>
              <a:avLst/>
              <a:gdLst/>
              <a:ahLst/>
              <a:cxnLst/>
              <a:rect l="l" t="t" r="r" b="b"/>
              <a:pathLst>
                <a:path w="4816592" h="545609">
                  <a:moveTo>
                    <a:pt x="0" y="0"/>
                  </a:moveTo>
                  <a:lnTo>
                    <a:pt x="4816592" y="0"/>
                  </a:lnTo>
                  <a:lnTo>
                    <a:pt x="4816592" y="545609"/>
                  </a:lnTo>
                  <a:lnTo>
                    <a:pt x="0" y="545609"/>
                  </a:lnTo>
                  <a:close/>
                </a:path>
              </a:pathLst>
            </a:custGeom>
            <a:solidFill>
              <a:srgbClr val="231A16"/>
            </a:solidFill>
          </p:spPr>
          <p:txBody>
            <a:bodyPr/>
            <a:lstStyle/>
            <a:p>
              <a:endParaRPr lang="en-US"/>
            </a:p>
          </p:txBody>
        </p:sp>
        <p:sp>
          <p:nvSpPr>
            <p:cNvPr id="16" name="TextBox 16">
              <a:extLst>
                <a:ext uri="{FF2B5EF4-FFF2-40B4-BE49-F238E27FC236}">
                  <a16:creationId xmlns:a16="http://schemas.microsoft.com/office/drawing/2014/main" id="{35D581D2-5501-61A2-5981-D468438B70D1}"/>
                </a:ext>
              </a:extLst>
            </p:cNvPr>
            <p:cNvSpPr txBox="1"/>
            <p:nvPr/>
          </p:nvSpPr>
          <p:spPr>
            <a:xfrm>
              <a:off x="0" y="-47625"/>
              <a:ext cx="4816593" cy="593234"/>
            </a:xfrm>
            <a:prstGeom prst="rect">
              <a:avLst/>
            </a:prstGeom>
          </p:spPr>
          <p:txBody>
            <a:bodyPr lIns="50800" tIns="50800" rIns="50800" bIns="50800" rtlCol="0" anchor="ctr"/>
            <a:lstStyle/>
            <a:p>
              <a:pPr algn="ctr">
                <a:lnSpc>
                  <a:spcPts val="3693"/>
                </a:lnSpc>
              </a:pPr>
              <a:endParaRPr/>
            </a:p>
          </p:txBody>
        </p:sp>
      </p:grpSp>
      <p:sp>
        <p:nvSpPr>
          <p:cNvPr id="17" name="TextBox 17">
            <a:extLst>
              <a:ext uri="{FF2B5EF4-FFF2-40B4-BE49-F238E27FC236}">
                <a16:creationId xmlns:a16="http://schemas.microsoft.com/office/drawing/2014/main" id="{DDA21EF0-0644-218F-BE15-B387B7B8DBC8}"/>
              </a:ext>
            </a:extLst>
          </p:cNvPr>
          <p:cNvSpPr txBox="1"/>
          <p:nvPr/>
        </p:nvSpPr>
        <p:spPr>
          <a:xfrm>
            <a:off x="304800" y="53330"/>
            <a:ext cx="9525000" cy="1432508"/>
          </a:xfrm>
          <a:prstGeom prst="rect">
            <a:avLst/>
          </a:prstGeom>
        </p:spPr>
        <p:txBody>
          <a:bodyPr wrap="square" lIns="0" tIns="0" rIns="0" bIns="0" rtlCol="0" anchor="t">
            <a:spAutoFit/>
          </a:bodyPr>
          <a:lstStyle/>
          <a:p>
            <a:pPr marL="0" lvl="0" indent="0" algn="l">
              <a:lnSpc>
                <a:spcPts val="12319"/>
              </a:lnSpc>
              <a:spcBef>
                <a:spcPct val="0"/>
              </a:spcBef>
            </a:pPr>
            <a:r>
              <a:rPr lang="en-US" sz="7200" spc="439" dirty="0">
                <a:solidFill>
                  <a:srgbClr val="E9CAB0"/>
                </a:solidFill>
                <a:latin typeface="Vidaloka"/>
                <a:ea typeface="Vidaloka"/>
                <a:cs typeface="Vidaloka"/>
                <a:sym typeface="Vidaloka"/>
              </a:rPr>
              <a:t>Power BI Outcomes   </a:t>
            </a:r>
          </a:p>
        </p:txBody>
      </p:sp>
      <p:pic>
        <p:nvPicPr>
          <p:cNvPr id="3" name="Picture 2">
            <a:extLst>
              <a:ext uri="{FF2B5EF4-FFF2-40B4-BE49-F238E27FC236}">
                <a16:creationId xmlns:a16="http://schemas.microsoft.com/office/drawing/2014/main" id="{C58D5A05-A85D-FFB9-B512-1A62A3EF078A}"/>
              </a:ext>
            </a:extLst>
          </p:cNvPr>
          <p:cNvPicPr>
            <a:picLocks noChangeAspect="1"/>
          </p:cNvPicPr>
          <p:nvPr/>
        </p:nvPicPr>
        <p:blipFill>
          <a:blip r:embed="rId2"/>
          <a:stretch>
            <a:fillRect/>
          </a:stretch>
        </p:blipFill>
        <p:spPr>
          <a:xfrm>
            <a:off x="0" y="1471931"/>
            <a:ext cx="18288000" cy="8815069"/>
          </a:xfrm>
          <a:prstGeom prst="rect">
            <a:avLst/>
          </a:prstGeom>
        </p:spPr>
      </p:pic>
    </p:spTree>
    <p:extLst>
      <p:ext uri="{BB962C8B-B14F-4D97-AF65-F5344CB8AC3E}">
        <p14:creationId xmlns:p14="http://schemas.microsoft.com/office/powerpoint/2010/main" val="953778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C5877-E36A-E815-7B19-524862FCDF98}"/>
            </a:ext>
          </a:extLst>
        </p:cNvPr>
        <p:cNvGrpSpPr/>
        <p:nvPr/>
      </p:nvGrpSpPr>
      <p:grpSpPr>
        <a:xfrm>
          <a:off x="0" y="0"/>
          <a:ext cx="0" cy="0"/>
          <a:chOff x="0" y="0"/>
          <a:chExt cx="0" cy="0"/>
        </a:xfrm>
      </p:grpSpPr>
      <p:grpSp>
        <p:nvGrpSpPr>
          <p:cNvPr id="14" name="Group 14">
            <a:extLst>
              <a:ext uri="{FF2B5EF4-FFF2-40B4-BE49-F238E27FC236}">
                <a16:creationId xmlns:a16="http://schemas.microsoft.com/office/drawing/2014/main" id="{45CDBCF6-6E49-0F31-B4EA-CC23CFF1D59F}"/>
              </a:ext>
            </a:extLst>
          </p:cNvPr>
          <p:cNvGrpSpPr/>
          <p:nvPr/>
        </p:nvGrpSpPr>
        <p:grpSpPr>
          <a:xfrm>
            <a:off x="0" y="-38100"/>
            <a:ext cx="18288000" cy="1510031"/>
            <a:chOff x="0" y="0"/>
            <a:chExt cx="4816593" cy="545609"/>
          </a:xfrm>
        </p:grpSpPr>
        <p:sp>
          <p:nvSpPr>
            <p:cNvPr id="15" name="Freeform 15">
              <a:extLst>
                <a:ext uri="{FF2B5EF4-FFF2-40B4-BE49-F238E27FC236}">
                  <a16:creationId xmlns:a16="http://schemas.microsoft.com/office/drawing/2014/main" id="{7428B3E6-AF34-7755-60D6-2F046ED8E02C}"/>
                </a:ext>
              </a:extLst>
            </p:cNvPr>
            <p:cNvSpPr/>
            <p:nvPr/>
          </p:nvSpPr>
          <p:spPr>
            <a:xfrm>
              <a:off x="0" y="0"/>
              <a:ext cx="4816592" cy="545609"/>
            </a:xfrm>
            <a:custGeom>
              <a:avLst/>
              <a:gdLst/>
              <a:ahLst/>
              <a:cxnLst/>
              <a:rect l="l" t="t" r="r" b="b"/>
              <a:pathLst>
                <a:path w="4816592" h="545609">
                  <a:moveTo>
                    <a:pt x="0" y="0"/>
                  </a:moveTo>
                  <a:lnTo>
                    <a:pt x="4816592" y="0"/>
                  </a:lnTo>
                  <a:lnTo>
                    <a:pt x="4816592" y="545609"/>
                  </a:lnTo>
                  <a:lnTo>
                    <a:pt x="0" y="545609"/>
                  </a:lnTo>
                  <a:close/>
                </a:path>
              </a:pathLst>
            </a:custGeom>
            <a:solidFill>
              <a:srgbClr val="231A16"/>
            </a:solidFill>
          </p:spPr>
          <p:txBody>
            <a:bodyPr/>
            <a:lstStyle/>
            <a:p>
              <a:endParaRPr lang="en-US"/>
            </a:p>
          </p:txBody>
        </p:sp>
        <p:sp>
          <p:nvSpPr>
            <p:cNvPr id="16" name="TextBox 16">
              <a:extLst>
                <a:ext uri="{FF2B5EF4-FFF2-40B4-BE49-F238E27FC236}">
                  <a16:creationId xmlns:a16="http://schemas.microsoft.com/office/drawing/2014/main" id="{A045BC3A-A9B0-4D73-6BDD-3A624EE609AF}"/>
                </a:ext>
              </a:extLst>
            </p:cNvPr>
            <p:cNvSpPr txBox="1"/>
            <p:nvPr/>
          </p:nvSpPr>
          <p:spPr>
            <a:xfrm>
              <a:off x="0" y="-47625"/>
              <a:ext cx="4816593" cy="593234"/>
            </a:xfrm>
            <a:prstGeom prst="rect">
              <a:avLst/>
            </a:prstGeom>
          </p:spPr>
          <p:txBody>
            <a:bodyPr lIns="50800" tIns="50800" rIns="50800" bIns="50800" rtlCol="0" anchor="ctr"/>
            <a:lstStyle/>
            <a:p>
              <a:pPr algn="ctr">
                <a:lnSpc>
                  <a:spcPts val="3693"/>
                </a:lnSpc>
              </a:pPr>
              <a:endParaRPr/>
            </a:p>
          </p:txBody>
        </p:sp>
      </p:grpSp>
      <p:sp>
        <p:nvSpPr>
          <p:cNvPr id="17" name="TextBox 17">
            <a:extLst>
              <a:ext uri="{FF2B5EF4-FFF2-40B4-BE49-F238E27FC236}">
                <a16:creationId xmlns:a16="http://schemas.microsoft.com/office/drawing/2014/main" id="{E180930E-56F9-0089-0085-A74244685436}"/>
              </a:ext>
            </a:extLst>
          </p:cNvPr>
          <p:cNvSpPr txBox="1"/>
          <p:nvPr/>
        </p:nvSpPr>
        <p:spPr>
          <a:xfrm>
            <a:off x="304800" y="53330"/>
            <a:ext cx="9525000" cy="1432508"/>
          </a:xfrm>
          <a:prstGeom prst="rect">
            <a:avLst/>
          </a:prstGeom>
        </p:spPr>
        <p:txBody>
          <a:bodyPr wrap="square" lIns="0" tIns="0" rIns="0" bIns="0" rtlCol="0" anchor="t">
            <a:spAutoFit/>
          </a:bodyPr>
          <a:lstStyle/>
          <a:p>
            <a:pPr marL="0" lvl="0" indent="0" algn="l">
              <a:lnSpc>
                <a:spcPts val="12319"/>
              </a:lnSpc>
              <a:spcBef>
                <a:spcPct val="0"/>
              </a:spcBef>
            </a:pPr>
            <a:r>
              <a:rPr lang="en-US" sz="7200" spc="439" dirty="0">
                <a:solidFill>
                  <a:srgbClr val="E9CAB0"/>
                </a:solidFill>
                <a:latin typeface="Vidaloka"/>
                <a:ea typeface="Vidaloka"/>
                <a:cs typeface="Vidaloka"/>
                <a:sym typeface="Vidaloka"/>
              </a:rPr>
              <a:t>Power BI Outcomes   </a:t>
            </a:r>
          </a:p>
        </p:txBody>
      </p:sp>
      <p:pic>
        <p:nvPicPr>
          <p:cNvPr id="4" name="Picture 3">
            <a:extLst>
              <a:ext uri="{FF2B5EF4-FFF2-40B4-BE49-F238E27FC236}">
                <a16:creationId xmlns:a16="http://schemas.microsoft.com/office/drawing/2014/main" id="{D404283E-F7DE-6C32-B795-C8AF531507EF}"/>
              </a:ext>
            </a:extLst>
          </p:cNvPr>
          <p:cNvPicPr>
            <a:picLocks noChangeAspect="1"/>
          </p:cNvPicPr>
          <p:nvPr/>
        </p:nvPicPr>
        <p:blipFill>
          <a:blip r:embed="rId2"/>
          <a:stretch>
            <a:fillRect/>
          </a:stretch>
        </p:blipFill>
        <p:spPr>
          <a:xfrm>
            <a:off x="0" y="1471931"/>
            <a:ext cx="18287996" cy="8853169"/>
          </a:xfrm>
          <a:prstGeom prst="rect">
            <a:avLst/>
          </a:prstGeom>
        </p:spPr>
      </p:pic>
    </p:spTree>
    <p:extLst>
      <p:ext uri="{BB962C8B-B14F-4D97-AF65-F5344CB8AC3E}">
        <p14:creationId xmlns:p14="http://schemas.microsoft.com/office/powerpoint/2010/main" val="318517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BC043-429B-879E-D701-1EEF59B47A1A}"/>
            </a:ext>
          </a:extLst>
        </p:cNvPr>
        <p:cNvGrpSpPr/>
        <p:nvPr/>
      </p:nvGrpSpPr>
      <p:grpSpPr>
        <a:xfrm>
          <a:off x="0" y="0"/>
          <a:ext cx="0" cy="0"/>
          <a:chOff x="0" y="0"/>
          <a:chExt cx="0" cy="0"/>
        </a:xfrm>
      </p:grpSpPr>
      <p:grpSp>
        <p:nvGrpSpPr>
          <p:cNvPr id="14" name="Group 14">
            <a:extLst>
              <a:ext uri="{FF2B5EF4-FFF2-40B4-BE49-F238E27FC236}">
                <a16:creationId xmlns:a16="http://schemas.microsoft.com/office/drawing/2014/main" id="{FCAC4EAD-E835-1530-CAC5-062B2E75596C}"/>
              </a:ext>
            </a:extLst>
          </p:cNvPr>
          <p:cNvGrpSpPr/>
          <p:nvPr/>
        </p:nvGrpSpPr>
        <p:grpSpPr>
          <a:xfrm>
            <a:off x="0" y="-38100"/>
            <a:ext cx="18288000" cy="1510031"/>
            <a:chOff x="0" y="0"/>
            <a:chExt cx="4816593" cy="545609"/>
          </a:xfrm>
        </p:grpSpPr>
        <p:sp>
          <p:nvSpPr>
            <p:cNvPr id="15" name="Freeform 15">
              <a:extLst>
                <a:ext uri="{FF2B5EF4-FFF2-40B4-BE49-F238E27FC236}">
                  <a16:creationId xmlns:a16="http://schemas.microsoft.com/office/drawing/2014/main" id="{995ED2B0-17CC-774F-A8C9-66D3BAB7C24A}"/>
                </a:ext>
              </a:extLst>
            </p:cNvPr>
            <p:cNvSpPr/>
            <p:nvPr/>
          </p:nvSpPr>
          <p:spPr>
            <a:xfrm>
              <a:off x="0" y="0"/>
              <a:ext cx="4816592" cy="545609"/>
            </a:xfrm>
            <a:custGeom>
              <a:avLst/>
              <a:gdLst/>
              <a:ahLst/>
              <a:cxnLst/>
              <a:rect l="l" t="t" r="r" b="b"/>
              <a:pathLst>
                <a:path w="4816592" h="545609">
                  <a:moveTo>
                    <a:pt x="0" y="0"/>
                  </a:moveTo>
                  <a:lnTo>
                    <a:pt x="4816592" y="0"/>
                  </a:lnTo>
                  <a:lnTo>
                    <a:pt x="4816592" y="545609"/>
                  </a:lnTo>
                  <a:lnTo>
                    <a:pt x="0" y="545609"/>
                  </a:lnTo>
                  <a:close/>
                </a:path>
              </a:pathLst>
            </a:custGeom>
            <a:solidFill>
              <a:srgbClr val="231A16"/>
            </a:solidFill>
          </p:spPr>
          <p:txBody>
            <a:bodyPr/>
            <a:lstStyle/>
            <a:p>
              <a:endParaRPr lang="en-US"/>
            </a:p>
          </p:txBody>
        </p:sp>
        <p:sp>
          <p:nvSpPr>
            <p:cNvPr id="16" name="TextBox 16">
              <a:extLst>
                <a:ext uri="{FF2B5EF4-FFF2-40B4-BE49-F238E27FC236}">
                  <a16:creationId xmlns:a16="http://schemas.microsoft.com/office/drawing/2014/main" id="{7081C10F-98BB-459E-BBB1-0E8ACDBDCE96}"/>
                </a:ext>
              </a:extLst>
            </p:cNvPr>
            <p:cNvSpPr txBox="1"/>
            <p:nvPr/>
          </p:nvSpPr>
          <p:spPr>
            <a:xfrm>
              <a:off x="0" y="-47625"/>
              <a:ext cx="4816593" cy="593234"/>
            </a:xfrm>
            <a:prstGeom prst="rect">
              <a:avLst/>
            </a:prstGeom>
          </p:spPr>
          <p:txBody>
            <a:bodyPr lIns="50800" tIns="50800" rIns="50800" bIns="50800" rtlCol="0" anchor="ctr"/>
            <a:lstStyle/>
            <a:p>
              <a:pPr algn="ctr">
                <a:lnSpc>
                  <a:spcPts val="3693"/>
                </a:lnSpc>
              </a:pPr>
              <a:endParaRPr/>
            </a:p>
          </p:txBody>
        </p:sp>
      </p:grpSp>
      <p:sp>
        <p:nvSpPr>
          <p:cNvPr id="17" name="TextBox 17">
            <a:extLst>
              <a:ext uri="{FF2B5EF4-FFF2-40B4-BE49-F238E27FC236}">
                <a16:creationId xmlns:a16="http://schemas.microsoft.com/office/drawing/2014/main" id="{9FA4C694-8FB7-1E18-1EBE-2B28EE9EB77A}"/>
              </a:ext>
            </a:extLst>
          </p:cNvPr>
          <p:cNvSpPr txBox="1"/>
          <p:nvPr/>
        </p:nvSpPr>
        <p:spPr>
          <a:xfrm>
            <a:off x="304800" y="53330"/>
            <a:ext cx="9525000" cy="1432508"/>
          </a:xfrm>
          <a:prstGeom prst="rect">
            <a:avLst/>
          </a:prstGeom>
        </p:spPr>
        <p:txBody>
          <a:bodyPr wrap="square" lIns="0" tIns="0" rIns="0" bIns="0" rtlCol="0" anchor="t">
            <a:spAutoFit/>
          </a:bodyPr>
          <a:lstStyle/>
          <a:p>
            <a:pPr marL="0" lvl="0" indent="0" algn="l">
              <a:lnSpc>
                <a:spcPts val="12319"/>
              </a:lnSpc>
              <a:spcBef>
                <a:spcPct val="0"/>
              </a:spcBef>
            </a:pPr>
            <a:r>
              <a:rPr lang="en-US" sz="7200" spc="439" dirty="0">
                <a:solidFill>
                  <a:srgbClr val="E9CAB0"/>
                </a:solidFill>
                <a:latin typeface="Vidaloka"/>
                <a:ea typeface="Vidaloka"/>
                <a:cs typeface="Vidaloka"/>
                <a:sym typeface="Vidaloka"/>
              </a:rPr>
              <a:t>Tableau Outcomes   </a:t>
            </a:r>
          </a:p>
        </p:txBody>
      </p:sp>
      <p:pic>
        <p:nvPicPr>
          <p:cNvPr id="4" name="Picture 3">
            <a:extLst>
              <a:ext uri="{FF2B5EF4-FFF2-40B4-BE49-F238E27FC236}">
                <a16:creationId xmlns:a16="http://schemas.microsoft.com/office/drawing/2014/main" id="{92C31153-C992-CCFD-0D7F-4E9C52FDC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1931"/>
            <a:ext cx="18288000" cy="8815069"/>
          </a:xfrm>
          <a:prstGeom prst="rect">
            <a:avLst/>
          </a:prstGeom>
        </p:spPr>
      </p:pic>
    </p:spTree>
    <p:extLst>
      <p:ext uri="{BB962C8B-B14F-4D97-AF65-F5344CB8AC3E}">
        <p14:creationId xmlns:p14="http://schemas.microsoft.com/office/powerpoint/2010/main" val="1059554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BF76C-4F9E-6B98-A956-24FED9570C76}"/>
            </a:ext>
          </a:extLst>
        </p:cNvPr>
        <p:cNvGrpSpPr/>
        <p:nvPr/>
      </p:nvGrpSpPr>
      <p:grpSpPr>
        <a:xfrm>
          <a:off x="0" y="0"/>
          <a:ext cx="0" cy="0"/>
          <a:chOff x="0" y="0"/>
          <a:chExt cx="0" cy="0"/>
        </a:xfrm>
      </p:grpSpPr>
      <p:grpSp>
        <p:nvGrpSpPr>
          <p:cNvPr id="14" name="Group 14">
            <a:extLst>
              <a:ext uri="{FF2B5EF4-FFF2-40B4-BE49-F238E27FC236}">
                <a16:creationId xmlns:a16="http://schemas.microsoft.com/office/drawing/2014/main" id="{1FC39056-A984-4CDE-1DC3-7CBA74974BE2}"/>
              </a:ext>
            </a:extLst>
          </p:cNvPr>
          <p:cNvGrpSpPr/>
          <p:nvPr/>
        </p:nvGrpSpPr>
        <p:grpSpPr>
          <a:xfrm>
            <a:off x="0" y="-38100"/>
            <a:ext cx="18288000" cy="1510031"/>
            <a:chOff x="0" y="0"/>
            <a:chExt cx="4816593" cy="545609"/>
          </a:xfrm>
        </p:grpSpPr>
        <p:sp>
          <p:nvSpPr>
            <p:cNvPr id="15" name="Freeform 15">
              <a:extLst>
                <a:ext uri="{FF2B5EF4-FFF2-40B4-BE49-F238E27FC236}">
                  <a16:creationId xmlns:a16="http://schemas.microsoft.com/office/drawing/2014/main" id="{2854BB0D-B27E-9B7D-CF35-932190096927}"/>
                </a:ext>
              </a:extLst>
            </p:cNvPr>
            <p:cNvSpPr/>
            <p:nvPr/>
          </p:nvSpPr>
          <p:spPr>
            <a:xfrm>
              <a:off x="0" y="0"/>
              <a:ext cx="4816592" cy="545609"/>
            </a:xfrm>
            <a:custGeom>
              <a:avLst/>
              <a:gdLst/>
              <a:ahLst/>
              <a:cxnLst/>
              <a:rect l="l" t="t" r="r" b="b"/>
              <a:pathLst>
                <a:path w="4816592" h="545609">
                  <a:moveTo>
                    <a:pt x="0" y="0"/>
                  </a:moveTo>
                  <a:lnTo>
                    <a:pt x="4816592" y="0"/>
                  </a:lnTo>
                  <a:lnTo>
                    <a:pt x="4816592" y="545609"/>
                  </a:lnTo>
                  <a:lnTo>
                    <a:pt x="0" y="545609"/>
                  </a:lnTo>
                  <a:close/>
                </a:path>
              </a:pathLst>
            </a:custGeom>
            <a:solidFill>
              <a:srgbClr val="231A16"/>
            </a:solidFill>
          </p:spPr>
          <p:txBody>
            <a:bodyPr/>
            <a:lstStyle/>
            <a:p>
              <a:endParaRPr lang="en-US"/>
            </a:p>
          </p:txBody>
        </p:sp>
        <p:sp>
          <p:nvSpPr>
            <p:cNvPr id="16" name="TextBox 16">
              <a:extLst>
                <a:ext uri="{FF2B5EF4-FFF2-40B4-BE49-F238E27FC236}">
                  <a16:creationId xmlns:a16="http://schemas.microsoft.com/office/drawing/2014/main" id="{5449C5BF-36AA-5EE1-C5AF-16ABD585A91D}"/>
                </a:ext>
              </a:extLst>
            </p:cNvPr>
            <p:cNvSpPr txBox="1"/>
            <p:nvPr/>
          </p:nvSpPr>
          <p:spPr>
            <a:xfrm>
              <a:off x="0" y="-47625"/>
              <a:ext cx="4816593" cy="593234"/>
            </a:xfrm>
            <a:prstGeom prst="rect">
              <a:avLst/>
            </a:prstGeom>
          </p:spPr>
          <p:txBody>
            <a:bodyPr lIns="50800" tIns="50800" rIns="50800" bIns="50800" rtlCol="0" anchor="ctr"/>
            <a:lstStyle/>
            <a:p>
              <a:pPr algn="ctr">
                <a:lnSpc>
                  <a:spcPts val="3693"/>
                </a:lnSpc>
              </a:pPr>
              <a:endParaRPr/>
            </a:p>
          </p:txBody>
        </p:sp>
      </p:grpSp>
      <p:sp>
        <p:nvSpPr>
          <p:cNvPr id="17" name="TextBox 17">
            <a:extLst>
              <a:ext uri="{FF2B5EF4-FFF2-40B4-BE49-F238E27FC236}">
                <a16:creationId xmlns:a16="http://schemas.microsoft.com/office/drawing/2014/main" id="{A208C708-8422-361F-9C98-6F9B263BD76C}"/>
              </a:ext>
            </a:extLst>
          </p:cNvPr>
          <p:cNvSpPr txBox="1"/>
          <p:nvPr/>
        </p:nvSpPr>
        <p:spPr>
          <a:xfrm>
            <a:off x="304800" y="53330"/>
            <a:ext cx="9525000" cy="1432508"/>
          </a:xfrm>
          <a:prstGeom prst="rect">
            <a:avLst/>
          </a:prstGeom>
        </p:spPr>
        <p:txBody>
          <a:bodyPr wrap="square" lIns="0" tIns="0" rIns="0" bIns="0" rtlCol="0" anchor="t">
            <a:spAutoFit/>
          </a:bodyPr>
          <a:lstStyle/>
          <a:p>
            <a:pPr marL="0" lvl="0" indent="0" algn="l">
              <a:lnSpc>
                <a:spcPts val="12319"/>
              </a:lnSpc>
              <a:spcBef>
                <a:spcPct val="0"/>
              </a:spcBef>
            </a:pPr>
            <a:r>
              <a:rPr lang="en-US" sz="7200" spc="439" dirty="0">
                <a:solidFill>
                  <a:srgbClr val="E9CAB0"/>
                </a:solidFill>
                <a:latin typeface="Vidaloka"/>
                <a:ea typeface="Vidaloka"/>
                <a:cs typeface="Vidaloka"/>
                <a:sym typeface="Vidaloka"/>
              </a:rPr>
              <a:t>SQL Outcomes   </a:t>
            </a:r>
          </a:p>
        </p:txBody>
      </p:sp>
      <p:pic>
        <p:nvPicPr>
          <p:cNvPr id="3" name="Picture 2">
            <a:extLst>
              <a:ext uri="{FF2B5EF4-FFF2-40B4-BE49-F238E27FC236}">
                <a16:creationId xmlns:a16="http://schemas.microsoft.com/office/drawing/2014/main" id="{472644B0-7B20-1F5E-61ED-E2C65DC7EA33}"/>
              </a:ext>
            </a:extLst>
          </p:cNvPr>
          <p:cNvPicPr>
            <a:picLocks noChangeAspect="1"/>
          </p:cNvPicPr>
          <p:nvPr/>
        </p:nvPicPr>
        <p:blipFill>
          <a:blip r:embed="rId2">
            <a:extLst>
              <a:ext uri="{28A0092B-C50C-407E-A947-70E740481C1C}">
                <a14:useLocalDpi xmlns:a14="http://schemas.microsoft.com/office/drawing/2010/main" val="0"/>
              </a:ext>
            </a:extLst>
          </a:blip>
          <a:srcRect r="3116"/>
          <a:stretch>
            <a:fillRect/>
          </a:stretch>
        </p:blipFill>
        <p:spPr>
          <a:xfrm>
            <a:off x="27039" y="1504273"/>
            <a:ext cx="18260957" cy="8782727"/>
          </a:xfrm>
          <a:prstGeom prst="rect">
            <a:avLst/>
          </a:prstGeom>
        </p:spPr>
      </p:pic>
    </p:spTree>
    <p:extLst>
      <p:ext uri="{BB962C8B-B14F-4D97-AF65-F5344CB8AC3E}">
        <p14:creationId xmlns:p14="http://schemas.microsoft.com/office/powerpoint/2010/main" val="3429035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8F4B2-F87A-BCEF-A789-7F41855DF36E}"/>
            </a:ext>
          </a:extLst>
        </p:cNvPr>
        <p:cNvGrpSpPr/>
        <p:nvPr/>
      </p:nvGrpSpPr>
      <p:grpSpPr>
        <a:xfrm>
          <a:off x="0" y="0"/>
          <a:ext cx="0" cy="0"/>
          <a:chOff x="0" y="0"/>
          <a:chExt cx="0" cy="0"/>
        </a:xfrm>
      </p:grpSpPr>
      <p:grpSp>
        <p:nvGrpSpPr>
          <p:cNvPr id="14" name="Group 14">
            <a:extLst>
              <a:ext uri="{FF2B5EF4-FFF2-40B4-BE49-F238E27FC236}">
                <a16:creationId xmlns:a16="http://schemas.microsoft.com/office/drawing/2014/main" id="{878977CE-3AF5-FE98-368F-4DBC18673269}"/>
              </a:ext>
            </a:extLst>
          </p:cNvPr>
          <p:cNvGrpSpPr/>
          <p:nvPr/>
        </p:nvGrpSpPr>
        <p:grpSpPr>
          <a:xfrm>
            <a:off x="0" y="-38100"/>
            <a:ext cx="18288000" cy="1510031"/>
            <a:chOff x="0" y="0"/>
            <a:chExt cx="4816593" cy="545609"/>
          </a:xfrm>
        </p:grpSpPr>
        <p:sp>
          <p:nvSpPr>
            <p:cNvPr id="15" name="Freeform 15">
              <a:extLst>
                <a:ext uri="{FF2B5EF4-FFF2-40B4-BE49-F238E27FC236}">
                  <a16:creationId xmlns:a16="http://schemas.microsoft.com/office/drawing/2014/main" id="{FA685E7E-582C-600C-2733-587C1003ECD8}"/>
                </a:ext>
              </a:extLst>
            </p:cNvPr>
            <p:cNvSpPr/>
            <p:nvPr/>
          </p:nvSpPr>
          <p:spPr>
            <a:xfrm>
              <a:off x="0" y="0"/>
              <a:ext cx="4816592" cy="545609"/>
            </a:xfrm>
            <a:custGeom>
              <a:avLst/>
              <a:gdLst/>
              <a:ahLst/>
              <a:cxnLst/>
              <a:rect l="l" t="t" r="r" b="b"/>
              <a:pathLst>
                <a:path w="4816592" h="545609">
                  <a:moveTo>
                    <a:pt x="0" y="0"/>
                  </a:moveTo>
                  <a:lnTo>
                    <a:pt x="4816592" y="0"/>
                  </a:lnTo>
                  <a:lnTo>
                    <a:pt x="4816592" y="545609"/>
                  </a:lnTo>
                  <a:lnTo>
                    <a:pt x="0" y="545609"/>
                  </a:lnTo>
                  <a:close/>
                </a:path>
              </a:pathLst>
            </a:custGeom>
            <a:solidFill>
              <a:srgbClr val="231A16"/>
            </a:solidFill>
          </p:spPr>
          <p:txBody>
            <a:bodyPr/>
            <a:lstStyle/>
            <a:p>
              <a:endParaRPr lang="en-US"/>
            </a:p>
          </p:txBody>
        </p:sp>
        <p:sp>
          <p:nvSpPr>
            <p:cNvPr id="16" name="TextBox 16">
              <a:extLst>
                <a:ext uri="{FF2B5EF4-FFF2-40B4-BE49-F238E27FC236}">
                  <a16:creationId xmlns:a16="http://schemas.microsoft.com/office/drawing/2014/main" id="{E7234ACD-CCE3-9190-8C24-830D8E9F6021}"/>
                </a:ext>
              </a:extLst>
            </p:cNvPr>
            <p:cNvSpPr txBox="1"/>
            <p:nvPr/>
          </p:nvSpPr>
          <p:spPr>
            <a:xfrm>
              <a:off x="0" y="-47625"/>
              <a:ext cx="4816593" cy="593234"/>
            </a:xfrm>
            <a:prstGeom prst="rect">
              <a:avLst/>
            </a:prstGeom>
          </p:spPr>
          <p:txBody>
            <a:bodyPr lIns="50800" tIns="50800" rIns="50800" bIns="50800" rtlCol="0" anchor="ctr"/>
            <a:lstStyle/>
            <a:p>
              <a:pPr algn="ctr">
                <a:lnSpc>
                  <a:spcPts val="3693"/>
                </a:lnSpc>
              </a:pPr>
              <a:endParaRPr/>
            </a:p>
          </p:txBody>
        </p:sp>
      </p:grpSp>
      <p:sp>
        <p:nvSpPr>
          <p:cNvPr id="17" name="TextBox 17">
            <a:extLst>
              <a:ext uri="{FF2B5EF4-FFF2-40B4-BE49-F238E27FC236}">
                <a16:creationId xmlns:a16="http://schemas.microsoft.com/office/drawing/2014/main" id="{FE255222-006A-DD9A-7B1C-36E3C96BD6A1}"/>
              </a:ext>
            </a:extLst>
          </p:cNvPr>
          <p:cNvSpPr txBox="1"/>
          <p:nvPr/>
        </p:nvSpPr>
        <p:spPr>
          <a:xfrm>
            <a:off x="304800" y="53330"/>
            <a:ext cx="9525000" cy="1432508"/>
          </a:xfrm>
          <a:prstGeom prst="rect">
            <a:avLst/>
          </a:prstGeom>
        </p:spPr>
        <p:txBody>
          <a:bodyPr wrap="square" lIns="0" tIns="0" rIns="0" bIns="0" rtlCol="0" anchor="t">
            <a:spAutoFit/>
          </a:bodyPr>
          <a:lstStyle/>
          <a:p>
            <a:pPr marL="0" lvl="0" indent="0" algn="l">
              <a:lnSpc>
                <a:spcPts val="12319"/>
              </a:lnSpc>
              <a:spcBef>
                <a:spcPct val="0"/>
              </a:spcBef>
            </a:pPr>
            <a:r>
              <a:rPr lang="en-US" sz="7200" spc="439" dirty="0">
                <a:solidFill>
                  <a:srgbClr val="E9CAB0"/>
                </a:solidFill>
                <a:latin typeface="Vidaloka"/>
                <a:ea typeface="Vidaloka"/>
                <a:cs typeface="Vidaloka"/>
                <a:sym typeface="Vidaloka"/>
              </a:rPr>
              <a:t>SQL Outcomes   </a:t>
            </a:r>
          </a:p>
        </p:txBody>
      </p:sp>
      <p:pic>
        <p:nvPicPr>
          <p:cNvPr id="4" name="Picture 3">
            <a:extLst>
              <a:ext uri="{FF2B5EF4-FFF2-40B4-BE49-F238E27FC236}">
                <a16:creationId xmlns:a16="http://schemas.microsoft.com/office/drawing/2014/main" id="{99100FAD-5FB2-838F-83A7-649F3F0D92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0702"/>
            <a:ext cx="18288000" cy="8762968"/>
          </a:xfrm>
          <a:prstGeom prst="rect">
            <a:avLst/>
          </a:prstGeom>
        </p:spPr>
      </p:pic>
    </p:spTree>
    <p:extLst>
      <p:ext uri="{BB962C8B-B14F-4D97-AF65-F5344CB8AC3E}">
        <p14:creationId xmlns:p14="http://schemas.microsoft.com/office/powerpoint/2010/main" val="3833720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3B232-2EE2-7ADA-100D-C63B011EC4CF}"/>
            </a:ext>
          </a:extLst>
        </p:cNvPr>
        <p:cNvGrpSpPr/>
        <p:nvPr/>
      </p:nvGrpSpPr>
      <p:grpSpPr>
        <a:xfrm>
          <a:off x="0" y="0"/>
          <a:ext cx="0" cy="0"/>
          <a:chOff x="0" y="0"/>
          <a:chExt cx="0" cy="0"/>
        </a:xfrm>
      </p:grpSpPr>
      <p:grpSp>
        <p:nvGrpSpPr>
          <p:cNvPr id="14" name="Group 14">
            <a:extLst>
              <a:ext uri="{FF2B5EF4-FFF2-40B4-BE49-F238E27FC236}">
                <a16:creationId xmlns:a16="http://schemas.microsoft.com/office/drawing/2014/main" id="{6765276B-0CFD-4956-3FC0-71506AE3E579}"/>
              </a:ext>
            </a:extLst>
          </p:cNvPr>
          <p:cNvGrpSpPr/>
          <p:nvPr/>
        </p:nvGrpSpPr>
        <p:grpSpPr>
          <a:xfrm>
            <a:off x="0" y="-38100"/>
            <a:ext cx="18288000" cy="1510031"/>
            <a:chOff x="0" y="0"/>
            <a:chExt cx="4816593" cy="545609"/>
          </a:xfrm>
        </p:grpSpPr>
        <p:sp>
          <p:nvSpPr>
            <p:cNvPr id="15" name="Freeform 15">
              <a:extLst>
                <a:ext uri="{FF2B5EF4-FFF2-40B4-BE49-F238E27FC236}">
                  <a16:creationId xmlns:a16="http://schemas.microsoft.com/office/drawing/2014/main" id="{AC652BFD-D1A8-DD5A-6B54-D8E6DA8620A2}"/>
                </a:ext>
              </a:extLst>
            </p:cNvPr>
            <p:cNvSpPr/>
            <p:nvPr/>
          </p:nvSpPr>
          <p:spPr>
            <a:xfrm>
              <a:off x="0" y="0"/>
              <a:ext cx="4816592" cy="545609"/>
            </a:xfrm>
            <a:custGeom>
              <a:avLst/>
              <a:gdLst/>
              <a:ahLst/>
              <a:cxnLst/>
              <a:rect l="l" t="t" r="r" b="b"/>
              <a:pathLst>
                <a:path w="4816592" h="545609">
                  <a:moveTo>
                    <a:pt x="0" y="0"/>
                  </a:moveTo>
                  <a:lnTo>
                    <a:pt x="4816592" y="0"/>
                  </a:lnTo>
                  <a:lnTo>
                    <a:pt x="4816592" y="545609"/>
                  </a:lnTo>
                  <a:lnTo>
                    <a:pt x="0" y="545609"/>
                  </a:lnTo>
                  <a:close/>
                </a:path>
              </a:pathLst>
            </a:custGeom>
            <a:solidFill>
              <a:srgbClr val="231A16"/>
            </a:solidFill>
          </p:spPr>
          <p:txBody>
            <a:bodyPr/>
            <a:lstStyle/>
            <a:p>
              <a:endParaRPr lang="en-US"/>
            </a:p>
          </p:txBody>
        </p:sp>
        <p:sp>
          <p:nvSpPr>
            <p:cNvPr id="16" name="TextBox 16">
              <a:extLst>
                <a:ext uri="{FF2B5EF4-FFF2-40B4-BE49-F238E27FC236}">
                  <a16:creationId xmlns:a16="http://schemas.microsoft.com/office/drawing/2014/main" id="{48917407-A2D8-13CE-1E25-8F15742E7E6A}"/>
                </a:ext>
              </a:extLst>
            </p:cNvPr>
            <p:cNvSpPr txBox="1"/>
            <p:nvPr/>
          </p:nvSpPr>
          <p:spPr>
            <a:xfrm>
              <a:off x="0" y="-47625"/>
              <a:ext cx="4816593" cy="593234"/>
            </a:xfrm>
            <a:prstGeom prst="rect">
              <a:avLst/>
            </a:prstGeom>
          </p:spPr>
          <p:txBody>
            <a:bodyPr lIns="50800" tIns="50800" rIns="50800" bIns="50800" rtlCol="0" anchor="ctr"/>
            <a:lstStyle/>
            <a:p>
              <a:pPr algn="ctr">
                <a:lnSpc>
                  <a:spcPts val="3693"/>
                </a:lnSpc>
              </a:pPr>
              <a:endParaRPr/>
            </a:p>
          </p:txBody>
        </p:sp>
      </p:grpSp>
      <p:sp>
        <p:nvSpPr>
          <p:cNvPr id="17" name="TextBox 17">
            <a:extLst>
              <a:ext uri="{FF2B5EF4-FFF2-40B4-BE49-F238E27FC236}">
                <a16:creationId xmlns:a16="http://schemas.microsoft.com/office/drawing/2014/main" id="{EACE5780-6C36-BFB6-48B9-768DB31FF7FF}"/>
              </a:ext>
            </a:extLst>
          </p:cNvPr>
          <p:cNvSpPr txBox="1"/>
          <p:nvPr/>
        </p:nvSpPr>
        <p:spPr>
          <a:xfrm>
            <a:off x="304800" y="53330"/>
            <a:ext cx="9525000" cy="1432508"/>
          </a:xfrm>
          <a:prstGeom prst="rect">
            <a:avLst/>
          </a:prstGeom>
        </p:spPr>
        <p:txBody>
          <a:bodyPr wrap="square" lIns="0" tIns="0" rIns="0" bIns="0" rtlCol="0" anchor="t">
            <a:spAutoFit/>
          </a:bodyPr>
          <a:lstStyle/>
          <a:p>
            <a:pPr marL="0" lvl="0" indent="0" algn="l">
              <a:lnSpc>
                <a:spcPts val="12319"/>
              </a:lnSpc>
              <a:spcBef>
                <a:spcPct val="0"/>
              </a:spcBef>
            </a:pPr>
            <a:r>
              <a:rPr lang="en-US" sz="7200" spc="439" dirty="0">
                <a:solidFill>
                  <a:srgbClr val="E9CAB0"/>
                </a:solidFill>
                <a:latin typeface="Vidaloka"/>
                <a:ea typeface="Vidaloka"/>
                <a:cs typeface="Vidaloka"/>
                <a:sym typeface="Vidaloka"/>
              </a:rPr>
              <a:t>SQL Outcomes   </a:t>
            </a:r>
          </a:p>
        </p:txBody>
      </p:sp>
      <p:pic>
        <p:nvPicPr>
          <p:cNvPr id="6" name="Picture 5">
            <a:extLst>
              <a:ext uri="{FF2B5EF4-FFF2-40B4-BE49-F238E27FC236}">
                <a16:creationId xmlns:a16="http://schemas.microsoft.com/office/drawing/2014/main" id="{92845A7E-ED93-8504-47E9-CEBE52EC6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01814"/>
            <a:ext cx="18288000" cy="8785185"/>
          </a:xfrm>
          <a:prstGeom prst="rect">
            <a:avLst/>
          </a:prstGeom>
        </p:spPr>
      </p:pic>
    </p:spTree>
    <p:extLst>
      <p:ext uri="{BB962C8B-B14F-4D97-AF65-F5344CB8AC3E}">
        <p14:creationId xmlns:p14="http://schemas.microsoft.com/office/powerpoint/2010/main" val="864622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817853" y="0"/>
            <a:ext cx="8229601" cy="1425583"/>
          </a:xfrm>
          <a:prstGeom prst="rect">
            <a:avLst/>
          </a:prstGeom>
        </p:spPr>
        <p:txBody>
          <a:bodyPr wrap="square" lIns="0" tIns="0" rIns="0" bIns="0" rtlCol="0" anchor="t">
            <a:spAutoFit/>
          </a:bodyPr>
          <a:lstStyle/>
          <a:p>
            <a:pPr marL="0" lvl="0" indent="0" algn="l">
              <a:lnSpc>
                <a:spcPts val="12319"/>
              </a:lnSpc>
              <a:spcBef>
                <a:spcPct val="0"/>
              </a:spcBef>
            </a:pPr>
            <a:r>
              <a:rPr lang="en-US" sz="7000" dirty="0">
                <a:solidFill>
                  <a:srgbClr val="000000"/>
                </a:solidFill>
                <a:latin typeface="Vidaloka"/>
                <a:ea typeface="Vidaloka"/>
                <a:cs typeface="Vidaloka"/>
                <a:sym typeface="Vidaloka"/>
              </a:rPr>
              <a:t>Summary of Insights</a:t>
            </a:r>
          </a:p>
        </p:txBody>
      </p:sp>
      <p:sp>
        <p:nvSpPr>
          <p:cNvPr id="6" name="TextBox 6"/>
          <p:cNvSpPr txBox="1"/>
          <p:nvPr/>
        </p:nvSpPr>
        <p:spPr>
          <a:xfrm>
            <a:off x="9601200" y="1510031"/>
            <a:ext cx="7119331" cy="8229176"/>
          </a:xfrm>
          <a:prstGeom prst="rect">
            <a:avLst/>
          </a:prstGeom>
        </p:spPr>
        <p:txBody>
          <a:bodyPr lIns="0" tIns="0" rIns="0" bIns="0" rtlCol="0" anchor="t">
            <a:spAutoFit/>
          </a:bodyPr>
          <a:lstStyle/>
          <a:p>
            <a:pPr marL="457200" lvl="0" indent="-457200" algn="just">
              <a:lnSpc>
                <a:spcPts val="3359"/>
              </a:lnSpc>
              <a:spcBef>
                <a:spcPct val="0"/>
              </a:spcBef>
              <a:buAutoNum type="arabicPeriod"/>
            </a:pPr>
            <a:r>
              <a:rPr lang="en-IN" sz="2400" b="1" u="sng" dirty="0">
                <a:solidFill>
                  <a:srgbClr val="231A16"/>
                </a:solidFill>
                <a:latin typeface="Futura"/>
                <a:ea typeface="Futura"/>
                <a:cs typeface="Futura"/>
                <a:sym typeface="Futura"/>
              </a:rPr>
              <a:t>Year Wise Sales &amp; Profit : </a:t>
            </a:r>
            <a:r>
              <a:rPr lang="en-IN" sz="2400" dirty="0">
                <a:solidFill>
                  <a:srgbClr val="231A16"/>
                </a:solidFill>
                <a:latin typeface="Futura"/>
                <a:ea typeface="Futura"/>
                <a:cs typeface="Futura"/>
                <a:sym typeface="Futura"/>
              </a:rPr>
              <a:t>Monitoring the year wise sales and profit to seasonal trends and overall business health. </a:t>
            </a:r>
          </a:p>
          <a:p>
            <a:pPr marL="457200" lvl="0" indent="-457200" algn="just">
              <a:lnSpc>
                <a:spcPts val="3359"/>
              </a:lnSpc>
              <a:spcBef>
                <a:spcPct val="0"/>
              </a:spcBef>
              <a:buAutoNum type="arabicPeriod"/>
            </a:pPr>
            <a:r>
              <a:rPr lang="en-IN" sz="2400" dirty="0">
                <a:solidFill>
                  <a:srgbClr val="231A16"/>
                </a:solidFill>
                <a:latin typeface="Futura"/>
                <a:ea typeface="Futura"/>
                <a:cs typeface="Futura"/>
                <a:sym typeface="Futura"/>
              </a:rPr>
              <a:t> </a:t>
            </a:r>
            <a:r>
              <a:rPr lang="en-IN" sz="2400" b="1" u="sng" dirty="0">
                <a:solidFill>
                  <a:srgbClr val="231A16"/>
                </a:solidFill>
                <a:latin typeface="Futura"/>
                <a:ea typeface="Futura"/>
                <a:cs typeface="Futura"/>
                <a:sym typeface="Futura"/>
              </a:rPr>
              <a:t>Quarter Wise Sales : </a:t>
            </a:r>
            <a:r>
              <a:rPr lang="en-IN" sz="2400" dirty="0">
                <a:solidFill>
                  <a:srgbClr val="231A16"/>
                </a:solidFill>
                <a:latin typeface="Futura"/>
                <a:ea typeface="Futura"/>
                <a:cs typeface="Futura"/>
                <a:sym typeface="Futura"/>
              </a:rPr>
              <a:t>Analysing the quarter wise as well so that performance can be improved.</a:t>
            </a:r>
          </a:p>
          <a:p>
            <a:pPr marL="457200" lvl="0" indent="-457200" algn="just">
              <a:lnSpc>
                <a:spcPts val="3359"/>
              </a:lnSpc>
              <a:spcBef>
                <a:spcPct val="0"/>
              </a:spcBef>
              <a:buAutoNum type="arabicPeriod"/>
            </a:pPr>
            <a:r>
              <a:rPr lang="en-IN" sz="2400" b="1" u="sng" dirty="0">
                <a:solidFill>
                  <a:srgbClr val="231A16"/>
                </a:solidFill>
                <a:latin typeface="Futura"/>
                <a:ea typeface="Futura"/>
                <a:cs typeface="Futura"/>
                <a:sym typeface="Futura"/>
              </a:rPr>
              <a:t>Country &amp; Region Wise Sales : </a:t>
            </a:r>
            <a:r>
              <a:rPr lang="en-IN" sz="2400" dirty="0">
                <a:solidFill>
                  <a:srgbClr val="231A16"/>
                </a:solidFill>
                <a:latin typeface="Futura"/>
                <a:ea typeface="Futura"/>
                <a:cs typeface="Futura"/>
                <a:sym typeface="Futura"/>
              </a:rPr>
              <a:t>Evaluate country wise sales to identify the country’s performance as well as the regional performance . This can guide to improve the marketing across region and country as well.</a:t>
            </a:r>
          </a:p>
          <a:p>
            <a:pPr marL="457200" lvl="0" indent="-457200" algn="just">
              <a:lnSpc>
                <a:spcPts val="3359"/>
              </a:lnSpc>
              <a:spcBef>
                <a:spcPct val="0"/>
              </a:spcBef>
              <a:buAutoNum type="arabicPeriod"/>
            </a:pPr>
            <a:r>
              <a:rPr lang="en-IN" sz="2400" b="1" u="sng" dirty="0">
                <a:solidFill>
                  <a:srgbClr val="231A16"/>
                </a:solidFill>
                <a:latin typeface="Futura"/>
                <a:ea typeface="Futura"/>
                <a:cs typeface="Futura"/>
                <a:sym typeface="Futura"/>
              </a:rPr>
              <a:t>Top 10 Product Name : </a:t>
            </a:r>
            <a:r>
              <a:rPr lang="en-IN" sz="2400" dirty="0">
                <a:solidFill>
                  <a:srgbClr val="231A16"/>
                </a:solidFill>
                <a:latin typeface="Futura"/>
                <a:ea typeface="Futura"/>
                <a:cs typeface="Futura"/>
                <a:sym typeface="Futura"/>
              </a:rPr>
              <a:t>Focus on the top performing product so that </a:t>
            </a:r>
            <a:r>
              <a:rPr lang="en-US" sz="2400" dirty="0">
                <a:latin typeface="Futura" panose="020B0604020202020204" charset="0"/>
              </a:rPr>
              <a:t>Identifying top products helps prioritize inventory, optimize marketing, improve forecasting, guide pricing and development, focus sales, and reduce business risk.</a:t>
            </a:r>
            <a:endParaRPr lang="en-IN" sz="2400" dirty="0">
              <a:solidFill>
                <a:srgbClr val="231A16"/>
              </a:solidFill>
              <a:latin typeface="Futura" panose="020B0604020202020204" charset="0"/>
              <a:ea typeface="Futura"/>
              <a:cs typeface="Futura"/>
              <a:sym typeface="Futura"/>
            </a:endParaRPr>
          </a:p>
          <a:p>
            <a:pPr marL="457200" lvl="0" indent="-457200" algn="just">
              <a:lnSpc>
                <a:spcPts val="3359"/>
              </a:lnSpc>
              <a:spcBef>
                <a:spcPct val="0"/>
              </a:spcBef>
              <a:buAutoNum type="arabicPeriod"/>
            </a:pPr>
            <a:endParaRPr lang="en-IN" sz="2400" dirty="0">
              <a:solidFill>
                <a:srgbClr val="231A16"/>
              </a:solidFill>
              <a:latin typeface="Futura"/>
              <a:ea typeface="Futura"/>
              <a:cs typeface="Futura"/>
              <a:sym typeface="Futura"/>
            </a:endParaRPr>
          </a:p>
          <a:p>
            <a:pPr marL="457200" lvl="0" indent="-457200" algn="just">
              <a:lnSpc>
                <a:spcPts val="3359"/>
              </a:lnSpc>
              <a:spcBef>
                <a:spcPct val="0"/>
              </a:spcBef>
              <a:buAutoNum type="arabicPeriod"/>
            </a:pPr>
            <a:endParaRPr lang="en-IN" sz="2400" dirty="0">
              <a:solidFill>
                <a:srgbClr val="231A16"/>
              </a:solidFill>
              <a:latin typeface="Futura"/>
              <a:ea typeface="Futura"/>
              <a:cs typeface="Futura"/>
              <a:sym typeface="Futura"/>
            </a:endParaRPr>
          </a:p>
          <a:p>
            <a:pPr marL="457200" lvl="0" indent="-457200" algn="just">
              <a:lnSpc>
                <a:spcPts val="3359"/>
              </a:lnSpc>
              <a:spcBef>
                <a:spcPct val="0"/>
              </a:spcBef>
              <a:buAutoNum type="arabicPeriod"/>
            </a:pPr>
            <a:endParaRPr lang="en-US" sz="2400" dirty="0">
              <a:solidFill>
                <a:srgbClr val="231A16"/>
              </a:solidFill>
              <a:latin typeface="Futura"/>
              <a:ea typeface="Futura"/>
              <a:cs typeface="Futura"/>
              <a:sym typeface="Futura"/>
            </a:endParaRPr>
          </a:p>
        </p:txBody>
      </p:sp>
      <p:sp>
        <p:nvSpPr>
          <p:cNvPr id="8" name="TextBox 8"/>
          <p:cNvSpPr txBox="1"/>
          <p:nvPr/>
        </p:nvSpPr>
        <p:spPr>
          <a:xfrm>
            <a:off x="15367357" y="8287093"/>
            <a:ext cx="1891943" cy="889539"/>
          </a:xfrm>
          <a:prstGeom prst="rect">
            <a:avLst/>
          </a:prstGeom>
        </p:spPr>
        <p:txBody>
          <a:bodyPr lIns="0" tIns="0" rIns="0" bIns="0" rtlCol="0" anchor="t">
            <a:spAutoFit/>
          </a:bodyPr>
          <a:lstStyle/>
          <a:p>
            <a:pPr algn="l">
              <a:lnSpc>
                <a:spcPts val="3693"/>
              </a:lnSpc>
              <a:spcBef>
                <a:spcPct val="0"/>
              </a:spcBef>
            </a:pPr>
            <a:r>
              <a:rPr lang="en-US" sz="2638" b="1" dirty="0">
                <a:solidFill>
                  <a:srgbClr val="784928"/>
                </a:solidFill>
                <a:latin typeface="Futura Bold"/>
                <a:ea typeface="Futura Bold"/>
                <a:cs typeface="Futura Bold"/>
                <a:sym typeface="Futura Bold"/>
              </a:rPr>
              <a:t>ADVENTURE WORKS</a:t>
            </a:r>
          </a:p>
        </p:txBody>
      </p:sp>
      <p:pic>
        <p:nvPicPr>
          <p:cNvPr id="10" name="Picture 9">
            <a:extLst>
              <a:ext uri="{FF2B5EF4-FFF2-40B4-BE49-F238E27FC236}">
                <a16:creationId xmlns:a16="http://schemas.microsoft.com/office/drawing/2014/main" id="{C33C2BA0-FDF9-AA31-F50F-52B61C877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755014"/>
            <a:ext cx="8229602" cy="9265286"/>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8CB931D2-2D12-C317-2039-A2E65B43E8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25334" y="8356080"/>
            <a:ext cx="942023" cy="905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E394C-544E-5B23-967F-DE368DDA6E4E}"/>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C6EE04B8-179D-3748-11A4-B8381A39EA2E}"/>
              </a:ext>
            </a:extLst>
          </p:cNvPr>
          <p:cNvSpPr txBox="1"/>
          <p:nvPr/>
        </p:nvSpPr>
        <p:spPr>
          <a:xfrm>
            <a:off x="9196455" y="0"/>
            <a:ext cx="8630265" cy="1425583"/>
          </a:xfrm>
          <a:prstGeom prst="rect">
            <a:avLst/>
          </a:prstGeom>
        </p:spPr>
        <p:txBody>
          <a:bodyPr wrap="square" lIns="0" tIns="0" rIns="0" bIns="0" rtlCol="0" anchor="t">
            <a:spAutoFit/>
          </a:bodyPr>
          <a:lstStyle/>
          <a:p>
            <a:pPr marL="0" lvl="0" indent="0" algn="l">
              <a:lnSpc>
                <a:spcPts val="12319"/>
              </a:lnSpc>
              <a:spcBef>
                <a:spcPct val="0"/>
              </a:spcBef>
            </a:pPr>
            <a:r>
              <a:rPr lang="en-US" sz="7000" dirty="0">
                <a:solidFill>
                  <a:srgbClr val="000000"/>
                </a:solidFill>
                <a:latin typeface="Vidaloka"/>
                <a:ea typeface="Vidaloka"/>
                <a:cs typeface="Vidaloka"/>
                <a:sym typeface="Vidaloka"/>
              </a:rPr>
              <a:t>Summary of Insights</a:t>
            </a:r>
          </a:p>
        </p:txBody>
      </p:sp>
      <p:sp>
        <p:nvSpPr>
          <p:cNvPr id="6" name="TextBox 6">
            <a:extLst>
              <a:ext uri="{FF2B5EF4-FFF2-40B4-BE49-F238E27FC236}">
                <a16:creationId xmlns:a16="http://schemas.microsoft.com/office/drawing/2014/main" id="{CD8045A4-1595-01E0-F8B0-0F6EAE4E69BE}"/>
              </a:ext>
            </a:extLst>
          </p:cNvPr>
          <p:cNvSpPr txBox="1"/>
          <p:nvPr/>
        </p:nvSpPr>
        <p:spPr>
          <a:xfrm>
            <a:off x="9196455" y="1714500"/>
            <a:ext cx="8786745" cy="6921125"/>
          </a:xfrm>
          <a:prstGeom prst="rect">
            <a:avLst/>
          </a:prstGeom>
        </p:spPr>
        <p:txBody>
          <a:bodyPr wrap="square" lIns="0" tIns="0" rIns="0" bIns="0" rtlCol="0" anchor="t">
            <a:spAutoFit/>
          </a:bodyPr>
          <a:lstStyle/>
          <a:p>
            <a:pPr marL="457200" lvl="0" indent="-457200" algn="just">
              <a:lnSpc>
                <a:spcPts val="3359"/>
              </a:lnSpc>
              <a:spcBef>
                <a:spcPct val="0"/>
              </a:spcBef>
              <a:buAutoNum type="arabicPeriod"/>
            </a:pPr>
            <a:r>
              <a:rPr lang="en-IN" sz="2400" b="1" u="sng" dirty="0">
                <a:solidFill>
                  <a:srgbClr val="231A16"/>
                </a:solidFill>
                <a:latin typeface="Futura"/>
                <a:ea typeface="Futura"/>
                <a:cs typeface="Futura"/>
                <a:sym typeface="Futura"/>
              </a:rPr>
              <a:t>Distance Wise Customer Count: </a:t>
            </a:r>
            <a:r>
              <a:rPr lang="en-US" sz="2400" dirty="0">
                <a:latin typeface="Futura" panose="020B0604020202020204" charset="0"/>
              </a:rPr>
              <a:t>Distance-wise customer analysis helps identify demand zones, optimize warehouses, reduce logistics costs, improve delivery routes, support regional marketing, enhance customer experience, and plan capacity efficiently.</a:t>
            </a:r>
          </a:p>
          <a:p>
            <a:pPr marL="457200" lvl="0" indent="-457200" algn="just">
              <a:lnSpc>
                <a:spcPts val="3359"/>
              </a:lnSpc>
              <a:spcBef>
                <a:spcPct val="0"/>
              </a:spcBef>
              <a:buAutoNum type="arabicPeriod"/>
            </a:pPr>
            <a:r>
              <a:rPr lang="en-IN" sz="2400" b="1" u="sng" dirty="0">
                <a:solidFill>
                  <a:srgbClr val="231A16"/>
                </a:solidFill>
                <a:latin typeface="Futura"/>
                <a:ea typeface="Futura"/>
                <a:cs typeface="Futura"/>
                <a:sym typeface="Futura"/>
              </a:rPr>
              <a:t>Sales Revenue: </a:t>
            </a:r>
            <a:r>
              <a:rPr lang="en-US" sz="2400" dirty="0">
                <a:latin typeface="Futura" panose="020B0604020202020204" charset="0"/>
              </a:rPr>
              <a:t>Sales growth analysis measures performance, identifies opportunities, supports planning, guides investments, evaluates strategies, manages risks, and strengthens competitive positioning. </a:t>
            </a:r>
          </a:p>
          <a:p>
            <a:pPr marL="457200" lvl="0" indent="-457200" algn="just">
              <a:lnSpc>
                <a:spcPts val="3359"/>
              </a:lnSpc>
              <a:spcBef>
                <a:spcPct val="0"/>
              </a:spcBef>
              <a:buAutoNum type="arabicPeriod"/>
            </a:pPr>
            <a:r>
              <a:rPr lang="en-IN" sz="2400" b="1" u="sng" dirty="0">
                <a:solidFill>
                  <a:srgbClr val="231A16"/>
                </a:solidFill>
                <a:latin typeface="Futura"/>
                <a:ea typeface="Futura"/>
                <a:cs typeface="Futura"/>
                <a:sym typeface="Futura"/>
              </a:rPr>
              <a:t>Country Wise Customer Count : </a:t>
            </a:r>
            <a:r>
              <a:rPr lang="en-US" sz="2400" dirty="0">
                <a:latin typeface="Futura" panose="020B0604020202020204" charset="0"/>
              </a:rPr>
              <a:t>Country-wise customer analysis identifies key markets, guides regional strategies, improves forecasting, optimizes pricing, allocates resources, and enhances customer targeting.</a:t>
            </a:r>
          </a:p>
          <a:p>
            <a:pPr marL="457200" lvl="0" indent="-457200" algn="just">
              <a:lnSpc>
                <a:spcPts val="3359"/>
              </a:lnSpc>
              <a:spcBef>
                <a:spcPct val="0"/>
              </a:spcBef>
              <a:buAutoNum type="arabicPeriod"/>
            </a:pPr>
            <a:endParaRPr lang="en-IN" sz="2400" dirty="0">
              <a:solidFill>
                <a:srgbClr val="231A16"/>
              </a:solidFill>
              <a:latin typeface="Futura"/>
              <a:ea typeface="Futura"/>
              <a:cs typeface="Futura"/>
              <a:sym typeface="Futura"/>
            </a:endParaRPr>
          </a:p>
          <a:p>
            <a:pPr marL="457200" lvl="0" indent="-457200" algn="just">
              <a:lnSpc>
                <a:spcPts val="3359"/>
              </a:lnSpc>
              <a:spcBef>
                <a:spcPct val="0"/>
              </a:spcBef>
              <a:buAutoNum type="arabicPeriod"/>
            </a:pPr>
            <a:endParaRPr lang="en-IN" sz="2400" dirty="0">
              <a:solidFill>
                <a:srgbClr val="231A16"/>
              </a:solidFill>
              <a:latin typeface="Futura"/>
              <a:ea typeface="Futura"/>
              <a:cs typeface="Futura"/>
              <a:sym typeface="Futura"/>
            </a:endParaRPr>
          </a:p>
          <a:p>
            <a:pPr marL="457200" lvl="0" indent="-457200" algn="just">
              <a:lnSpc>
                <a:spcPts val="3359"/>
              </a:lnSpc>
              <a:spcBef>
                <a:spcPct val="0"/>
              </a:spcBef>
              <a:buAutoNum type="arabicPeriod"/>
            </a:pPr>
            <a:endParaRPr lang="en-US" sz="2400" dirty="0">
              <a:solidFill>
                <a:srgbClr val="231A16"/>
              </a:solidFill>
              <a:latin typeface="Futura"/>
              <a:ea typeface="Futura"/>
              <a:cs typeface="Futura"/>
              <a:sym typeface="Futura"/>
            </a:endParaRPr>
          </a:p>
        </p:txBody>
      </p:sp>
      <p:sp>
        <p:nvSpPr>
          <p:cNvPr id="8" name="TextBox 8">
            <a:extLst>
              <a:ext uri="{FF2B5EF4-FFF2-40B4-BE49-F238E27FC236}">
                <a16:creationId xmlns:a16="http://schemas.microsoft.com/office/drawing/2014/main" id="{C530F77A-026D-25DF-AE49-4AC9FFFAA1E7}"/>
              </a:ext>
            </a:extLst>
          </p:cNvPr>
          <p:cNvSpPr txBox="1"/>
          <p:nvPr/>
        </p:nvSpPr>
        <p:spPr>
          <a:xfrm>
            <a:off x="15906903" y="9130761"/>
            <a:ext cx="1891943" cy="889539"/>
          </a:xfrm>
          <a:prstGeom prst="rect">
            <a:avLst/>
          </a:prstGeom>
        </p:spPr>
        <p:txBody>
          <a:bodyPr lIns="0" tIns="0" rIns="0" bIns="0" rtlCol="0" anchor="t">
            <a:spAutoFit/>
          </a:bodyPr>
          <a:lstStyle/>
          <a:p>
            <a:pPr algn="l">
              <a:lnSpc>
                <a:spcPts val="3693"/>
              </a:lnSpc>
              <a:spcBef>
                <a:spcPct val="0"/>
              </a:spcBef>
            </a:pPr>
            <a:r>
              <a:rPr lang="en-US" sz="2638" b="1" dirty="0">
                <a:solidFill>
                  <a:srgbClr val="784928"/>
                </a:solidFill>
                <a:latin typeface="Futura Bold"/>
                <a:ea typeface="Futura Bold"/>
                <a:cs typeface="Futura Bold"/>
                <a:sym typeface="Futura Bold"/>
              </a:rPr>
              <a:t>ADVENTURE WORKS</a:t>
            </a:r>
          </a:p>
        </p:txBody>
      </p:sp>
      <p:pic>
        <p:nvPicPr>
          <p:cNvPr id="3" name="Picture 2">
            <a:extLst>
              <a:ext uri="{FF2B5EF4-FFF2-40B4-BE49-F238E27FC236}">
                <a16:creationId xmlns:a16="http://schemas.microsoft.com/office/drawing/2014/main" id="{23419102-7B8F-9346-662C-D594D0DA9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135" y="1028700"/>
            <a:ext cx="8630265" cy="8991600"/>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622BFFFF-8207-B784-09D5-0170A2D277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64880" y="9267700"/>
            <a:ext cx="942023" cy="905000"/>
          </a:xfrm>
          <a:prstGeom prst="rect">
            <a:avLst/>
          </a:prstGeom>
        </p:spPr>
      </p:pic>
    </p:spTree>
    <p:extLst>
      <p:ext uri="{BB962C8B-B14F-4D97-AF65-F5344CB8AC3E}">
        <p14:creationId xmlns:p14="http://schemas.microsoft.com/office/powerpoint/2010/main" val="852350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200" y="1726957"/>
            <a:ext cx="17259300" cy="7531343"/>
            <a:chOff x="0" y="0"/>
            <a:chExt cx="4545659" cy="1983563"/>
          </a:xfrm>
        </p:grpSpPr>
        <p:sp>
          <p:nvSpPr>
            <p:cNvPr id="3" name="Freeform 3"/>
            <p:cNvSpPr/>
            <p:nvPr/>
          </p:nvSpPr>
          <p:spPr>
            <a:xfrm>
              <a:off x="0" y="0"/>
              <a:ext cx="4545659" cy="1983563"/>
            </a:xfrm>
            <a:custGeom>
              <a:avLst/>
              <a:gdLst/>
              <a:ahLst/>
              <a:cxnLst/>
              <a:rect l="l" t="t" r="r" b="b"/>
              <a:pathLst>
                <a:path w="4545659" h="1983563">
                  <a:moveTo>
                    <a:pt x="0" y="0"/>
                  </a:moveTo>
                  <a:lnTo>
                    <a:pt x="4545659" y="0"/>
                  </a:lnTo>
                  <a:lnTo>
                    <a:pt x="4545659" y="1983563"/>
                  </a:lnTo>
                  <a:lnTo>
                    <a:pt x="0" y="1983563"/>
                  </a:lnTo>
                  <a:close/>
                </a:path>
              </a:pathLst>
            </a:custGeom>
            <a:solidFill>
              <a:srgbClr val="231A16"/>
            </a:solidFill>
          </p:spPr>
          <p:txBody>
            <a:bodyPr/>
            <a:lstStyle/>
            <a:p>
              <a:endParaRPr lang="en-US"/>
            </a:p>
          </p:txBody>
        </p:sp>
        <p:sp>
          <p:nvSpPr>
            <p:cNvPr id="4" name="TextBox 4"/>
            <p:cNvSpPr txBox="1"/>
            <p:nvPr/>
          </p:nvSpPr>
          <p:spPr>
            <a:xfrm>
              <a:off x="0" y="-47625"/>
              <a:ext cx="4545659" cy="2031188"/>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466130" y="0"/>
            <a:ext cx="7708690" cy="3565906"/>
            <a:chOff x="0" y="0"/>
            <a:chExt cx="2030272" cy="939169"/>
          </a:xfrm>
        </p:grpSpPr>
        <p:sp>
          <p:nvSpPr>
            <p:cNvPr id="6" name="Freeform 6"/>
            <p:cNvSpPr/>
            <p:nvPr/>
          </p:nvSpPr>
          <p:spPr>
            <a:xfrm>
              <a:off x="0" y="0"/>
              <a:ext cx="2030272" cy="939169"/>
            </a:xfrm>
            <a:custGeom>
              <a:avLst/>
              <a:gdLst/>
              <a:ahLst/>
              <a:cxnLst/>
              <a:rect l="l" t="t" r="r" b="b"/>
              <a:pathLst>
                <a:path w="2030272" h="939169">
                  <a:moveTo>
                    <a:pt x="0" y="0"/>
                  </a:moveTo>
                  <a:lnTo>
                    <a:pt x="2030272" y="0"/>
                  </a:lnTo>
                  <a:lnTo>
                    <a:pt x="2030272" y="939169"/>
                  </a:lnTo>
                  <a:lnTo>
                    <a:pt x="0" y="939169"/>
                  </a:lnTo>
                  <a:close/>
                </a:path>
              </a:pathLst>
            </a:custGeom>
            <a:solidFill>
              <a:srgbClr val="E9CAB0"/>
            </a:solidFill>
          </p:spPr>
          <p:txBody>
            <a:bodyPr/>
            <a:lstStyle/>
            <a:p>
              <a:endParaRPr lang="en-US"/>
            </a:p>
          </p:txBody>
        </p:sp>
        <p:sp>
          <p:nvSpPr>
            <p:cNvPr id="7" name="TextBox 7"/>
            <p:cNvSpPr txBox="1"/>
            <p:nvPr/>
          </p:nvSpPr>
          <p:spPr>
            <a:xfrm>
              <a:off x="0" y="-47625"/>
              <a:ext cx="2030272" cy="986794"/>
            </a:xfrm>
            <a:prstGeom prst="rect">
              <a:avLst/>
            </a:prstGeom>
          </p:spPr>
          <p:txBody>
            <a:bodyPr lIns="50800" tIns="50800" rIns="50800" bIns="50800" rtlCol="0" anchor="ctr"/>
            <a:lstStyle/>
            <a:p>
              <a:pPr algn="ctr">
                <a:lnSpc>
                  <a:spcPts val="3693"/>
                </a:lnSpc>
              </a:pPr>
              <a:endParaRPr/>
            </a:p>
          </p:txBody>
        </p:sp>
      </p:grpSp>
      <p:sp>
        <p:nvSpPr>
          <p:cNvPr id="12" name="TextBox 12"/>
          <p:cNvSpPr txBox="1"/>
          <p:nvPr/>
        </p:nvSpPr>
        <p:spPr>
          <a:xfrm>
            <a:off x="747414" y="-43342"/>
            <a:ext cx="7065753" cy="3424014"/>
          </a:xfrm>
          <a:prstGeom prst="rect">
            <a:avLst/>
          </a:prstGeom>
        </p:spPr>
        <p:txBody>
          <a:bodyPr wrap="square" lIns="0" tIns="0" rIns="0" bIns="0" rtlCol="0" anchor="t">
            <a:spAutoFit/>
          </a:bodyPr>
          <a:lstStyle/>
          <a:p>
            <a:pPr marL="0" lvl="0" indent="0" algn="l">
              <a:lnSpc>
                <a:spcPts val="8887"/>
              </a:lnSpc>
            </a:pPr>
            <a:r>
              <a:rPr lang="en-US" sz="8000" spc="439" dirty="0">
                <a:solidFill>
                  <a:srgbClr val="000000"/>
                </a:solidFill>
                <a:latin typeface="Vidaloka"/>
                <a:ea typeface="Vidaloka"/>
                <a:cs typeface="Vidaloka"/>
                <a:sym typeface="Vidaloka"/>
              </a:rPr>
              <a:t>Key Insights for Data Analytics</a:t>
            </a:r>
          </a:p>
        </p:txBody>
      </p:sp>
      <p:sp>
        <p:nvSpPr>
          <p:cNvPr id="13" name="TextBox 13"/>
          <p:cNvSpPr txBox="1"/>
          <p:nvPr/>
        </p:nvSpPr>
        <p:spPr>
          <a:xfrm>
            <a:off x="466130" y="3882549"/>
            <a:ext cx="7065753" cy="2996974"/>
          </a:xfrm>
          <a:prstGeom prst="rect">
            <a:avLst/>
          </a:prstGeom>
        </p:spPr>
        <p:txBody>
          <a:bodyPr wrap="square" lIns="0" tIns="0" rIns="0" bIns="0" rtlCol="0" anchor="t">
            <a:spAutoFit/>
          </a:bodyPr>
          <a:lstStyle/>
          <a:p>
            <a:pPr lvl="0" algn="just">
              <a:lnSpc>
                <a:spcPts val="3359"/>
              </a:lnSpc>
              <a:spcBef>
                <a:spcPct val="0"/>
              </a:spcBef>
            </a:pPr>
            <a:r>
              <a:rPr lang="en-IN" sz="2400" dirty="0">
                <a:solidFill>
                  <a:srgbClr val="E9CAB0"/>
                </a:solidFill>
                <a:latin typeface="Futura" panose="020B0604020202020204" charset="0"/>
                <a:ea typeface="Futura"/>
                <a:cs typeface="Futura"/>
                <a:sym typeface="Futura"/>
              </a:rPr>
              <a:t>This project can help us to build strong data cleaning, modelling, analysis skills. Gaining hands-on experience with business focused insights. </a:t>
            </a:r>
            <a:r>
              <a:rPr lang="en-US" sz="2400" dirty="0">
                <a:solidFill>
                  <a:srgbClr val="E9CAB0"/>
                </a:solidFill>
                <a:latin typeface="Futura" panose="020B0604020202020204" charset="0"/>
              </a:rPr>
              <a:t>Strengthening</a:t>
            </a:r>
            <a:r>
              <a:rPr lang="en-IN" sz="2400" dirty="0">
                <a:solidFill>
                  <a:srgbClr val="E9CAB0"/>
                </a:solidFill>
                <a:latin typeface="Futura" panose="020B0604020202020204" charset="0"/>
                <a:ea typeface="Futura"/>
                <a:cs typeface="Futura"/>
                <a:sym typeface="Futura"/>
              </a:rPr>
              <a:t> skills in excel, power bi, tableau, SQL. Enhancing dashboard design for stakeholders. Learning to convert data into actionable recommendation.</a:t>
            </a:r>
            <a:endParaRPr lang="en-US" sz="2400" dirty="0">
              <a:solidFill>
                <a:srgbClr val="E9CAB0"/>
              </a:solidFill>
              <a:latin typeface="Futura" panose="020B0604020202020204" charset="0"/>
              <a:ea typeface="Futura"/>
              <a:cs typeface="Futura"/>
              <a:sym typeface="Futura"/>
            </a:endParaRPr>
          </a:p>
        </p:txBody>
      </p:sp>
      <p:sp>
        <p:nvSpPr>
          <p:cNvPr id="14" name="TextBox 14"/>
          <p:cNvSpPr txBox="1"/>
          <p:nvPr/>
        </p:nvSpPr>
        <p:spPr>
          <a:xfrm>
            <a:off x="15367357" y="392061"/>
            <a:ext cx="1891943" cy="889539"/>
          </a:xfrm>
          <a:prstGeom prst="rect">
            <a:avLst/>
          </a:prstGeom>
        </p:spPr>
        <p:txBody>
          <a:bodyPr lIns="0" tIns="0" rIns="0" bIns="0" rtlCol="0" anchor="t">
            <a:spAutoFit/>
          </a:bodyPr>
          <a:lstStyle/>
          <a:p>
            <a:pPr algn="l">
              <a:lnSpc>
                <a:spcPts val="3693"/>
              </a:lnSpc>
              <a:spcBef>
                <a:spcPct val="0"/>
              </a:spcBef>
            </a:pPr>
            <a:r>
              <a:rPr lang="en-US" sz="2638" b="1" dirty="0">
                <a:solidFill>
                  <a:srgbClr val="784928"/>
                </a:solidFill>
                <a:latin typeface="Futura Bold"/>
                <a:ea typeface="Futura Bold"/>
                <a:cs typeface="Futura Bold"/>
                <a:sym typeface="Futura Bold"/>
              </a:rPr>
              <a:t>ADVENTURE WORKS</a:t>
            </a:r>
          </a:p>
        </p:txBody>
      </p:sp>
      <p:sp>
        <p:nvSpPr>
          <p:cNvPr id="15" name="Rectangle 1">
            <a:extLst>
              <a:ext uri="{FF2B5EF4-FFF2-40B4-BE49-F238E27FC236}">
                <a16:creationId xmlns:a16="http://schemas.microsoft.com/office/drawing/2014/main" id="{844902CA-18DC-74D3-C3A4-0A6B0AA06913}"/>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Enhancing </a:t>
            </a:r>
            <a:r>
              <a:rPr kumimoji="0" lang="en-US" altLang="en-US" sz="1800" b="1" i="0" u="none" strike="noStrike" cap="none" normalizeH="0" baseline="0">
                <a:ln>
                  <a:noFill/>
                </a:ln>
                <a:solidFill>
                  <a:schemeClr val="tx1"/>
                </a:solidFill>
                <a:effectLst/>
                <a:latin typeface="Arial" panose="020B0604020202020204" pitchFamily="34" charset="0"/>
              </a:rPr>
              <a:t>storytelling and dashboard design</a:t>
            </a:r>
            <a:r>
              <a:rPr kumimoji="0" lang="en-US" altLang="en-US" sz="1800" b="0" i="0" u="none" strike="noStrike" cap="none" normalizeH="0" baseline="0">
                <a:ln>
                  <a:noFill/>
                </a:ln>
                <a:solidFill>
                  <a:schemeClr val="tx1"/>
                </a:solidFill>
                <a:effectLst/>
                <a:latin typeface="Arial" panose="020B0604020202020204" pitchFamily="34" charset="0"/>
              </a:rPr>
              <a:t> for stakeholders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9" name="Picture 18">
            <a:extLst>
              <a:ext uri="{FF2B5EF4-FFF2-40B4-BE49-F238E27FC236}">
                <a16:creationId xmlns:a16="http://schemas.microsoft.com/office/drawing/2014/main" id="{82DA8498-BA9B-77C6-B05C-67B9BAF82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800" y="1952275"/>
            <a:ext cx="7467600" cy="7080706"/>
          </a:xfrm>
          <a:prstGeom prst="rect">
            <a:avLst/>
          </a:prstGeom>
          <a:ln>
            <a:noFill/>
          </a:ln>
          <a:effectLst>
            <a:softEdge rad="112500"/>
          </a:effectLst>
        </p:spPr>
      </p:pic>
      <p:pic>
        <p:nvPicPr>
          <p:cNvPr id="23" name="Picture 22">
            <a:extLst>
              <a:ext uri="{FF2B5EF4-FFF2-40B4-BE49-F238E27FC236}">
                <a16:creationId xmlns:a16="http://schemas.microsoft.com/office/drawing/2014/main" id="{34BE473C-0384-45CB-D19C-37C77DE23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369" y="7031923"/>
            <a:ext cx="6588631" cy="3140777"/>
          </a:xfrm>
          <a:prstGeom prst="rect">
            <a:avLst/>
          </a:prstGeom>
        </p:spPr>
      </p:pic>
      <p:pic>
        <p:nvPicPr>
          <p:cNvPr id="8" name="Picture 7">
            <a:extLst>
              <a:ext uri="{FF2B5EF4-FFF2-40B4-BE49-F238E27FC236}">
                <a16:creationId xmlns:a16="http://schemas.microsoft.com/office/drawing/2014/main" id="{478297DA-C75C-3272-3ED4-3CBC890665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10586" y="441622"/>
            <a:ext cx="942023" cy="905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6567FAE4-2FB6-FF09-CE48-247CCDC8C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25" y="6232702"/>
            <a:ext cx="13378136" cy="2931143"/>
          </a:xfrm>
          <a:prstGeom prst="rect">
            <a:avLst/>
          </a:prstGeom>
          <a:ln>
            <a:noFill/>
          </a:ln>
          <a:effectLst>
            <a:outerShdw blurRad="292100" dist="139700" dir="2700000" algn="tl" rotWithShape="0">
              <a:srgbClr val="333333">
                <a:alpha val="65000"/>
              </a:srgbClr>
            </a:outerShdw>
          </a:effectLst>
        </p:spPr>
      </p:pic>
      <p:sp>
        <p:nvSpPr>
          <p:cNvPr id="2" name="AutoShape 2"/>
          <p:cNvSpPr/>
          <p:nvPr/>
        </p:nvSpPr>
        <p:spPr>
          <a:xfrm>
            <a:off x="7254138" y="1884914"/>
            <a:ext cx="61061" cy="7188091"/>
          </a:xfrm>
          <a:prstGeom prst="line">
            <a:avLst/>
          </a:prstGeom>
          <a:ln w="38100" cap="flat">
            <a:solidFill>
              <a:srgbClr val="784928"/>
            </a:solidFill>
            <a:prstDash val="solid"/>
            <a:headEnd type="none" w="sm" len="sm"/>
            <a:tailEnd type="none" w="sm" len="sm"/>
          </a:ln>
        </p:spPr>
        <p:txBody>
          <a:bodyPr/>
          <a:lstStyle/>
          <a:p>
            <a:endParaRPr lang="en-US"/>
          </a:p>
        </p:txBody>
      </p:sp>
      <p:sp>
        <p:nvSpPr>
          <p:cNvPr id="15" name="TextBox 15"/>
          <p:cNvSpPr txBox="1"/>
          <p:nvPr/>
        </p:nvSpPr>
        <p:spPr>
          <a:xfrm>
            <a:off x="-457200" y="3238500"/>
            <a:ext cx="7401334" cy="1487908"/>
          </a:xfrm>
          <a:prstGeom prst="rect">
            <a:avLst/>
          </a:prstGeom>
        </p:spPr>
        <p:txBody>
          <a:bodyPr wrap="square" lIns="0" tIns="0" rIns="0" bIns="0" rtlCol="0" anchor="t">
            <a:spAutoFit/>
          </a:bodyPr>
          <a:lstStyle/>
          <a:p>
            <a:pPr marL="0" lvl="0" indent="0" algn="ctr">
              <a:lnSpc>
                <a:spcPts val="12319"/>
              </a:lnSpc>
              <a:spcBef>
                <a:spcPct val="0"/>
              </a:spcBef>
            </a:pPr>
            <a:r>
              <a:rPr lang="en-US" sz="8799" spc="439" dirty="0">
                <a:solidFill>
                  <a:srgbClr val="231A16"/>
                </a:solidFill>
                <a:latin typeface="Vidaloka"/>
                <a:ea typeface="Vidaloka"/>
                <a:cs typeface="Vidaloka"/>
                <a:sym typeface="Vidaloka"/>
              </a:rPr>
              <a:t>Conclusion</a:t>
            </a:r>
          </a:p>
        </p:txBody>
      </p:sp>
      <p:sp>
        <p:nvSpPr>
          <p:cNvPr id="18" name="TextBox 18"/>
          <p:cNvSpPr txBox="1"/>
          <p:nvPr/>
        </p:nvSpPr>
        <p:spPr>
          <a:xfrm>
            <a:off x="7625203" y="2552700"/>
            <a:ext cx="9306335" cy="3924151"/>
          </a:xfrm>
          <a:prstGeom prst="rect">
            <a:avLst/>
          </a:prstGeom>
        </p:spPr>
        <p:txBody>
          <a:bodyPr wrap="square" lIns="0" tIns="0" rIns="0" bIns="0" rtlCol="0" anchor="t">
            <a:spAutoFit/>
          </a:bodyPr>
          <a:lstStyle/>
          <a:p>
            <a:pPr marL="259080" lvl="1">
              <a:lnSpc>
                <a:spcPts val="3359"/>
              </a:lnSpc>
            </a:pPr>
            <a:r>
              <a:rPr lang="en-US" sz="3600" dirty="0">
                <a:solidFill>
                  <a:schemeClr val="tx1">
                    <a:lumMod val="95000"/>
                    <a:lumOff val="5000"/>
                  </a:schemeClr>
                </a:solidFill>
                <a:latin typeface="Futura" panose="020B0604020202020204" charset="0"/>
              </a:rPr>
              <a:t>This project demonstrates how integrated analytics using Excel, Power BI, Tableau, and SQL uncovers sales trends, top products, and regional performance. The insights support data-driven decisions, optimize operations, enhance customer targeting, and help Adventure Works sustain growth, improve profitability, and maintain a competitive global position.</a:t>
            </a:r>
            <a:endParaRPr lang="en-US" sz="3600" dirty="0">
              <a:solidFill>
                <a:schemeClr val="tx1">
                  <a:lumMod val="95000"/>
                  <a:lumOff val="5000"/>
                </a:schemeClr>
              </a:solidFill>
              <a:latin typeface="Futura" panose="020B0604020202020204" charset="0"/>
              <a:ea typeface="Futura"/>
              <a:cs typeface="Futura"/>
              <a:sym typeface="Futura"/>
            </a:endParaRPr>
          </a:p>
        </p:txBody>
      </p:sp>
      <p:sp>
        <p:nvSpPr>
          <p:cNvPr id="24" name="Flowchart: Connector 23">
            <a:extLst>
              <a:ext uri="{FF2B5EF4-FFF2-40B4-BE49-F238E27FC236}">
                <a16:creationId xmlns:a16="http://schemas.microsoft.com/office/drawing/2014/main" id="{6BEA47B8-29EC-4314-4CEB-9D9E9459FBE0}"/>
              </a:ext>
            </a:extLst>
          </p:cNvPr>
          <p:cNvSpPr/>
          <p:nvPr/>
        </p:nvSpPr>
        <p:spPr>
          <a:xfrm>
            <a:off x="381000" y="236169"/>
            <a:ext cx="2758339" cy="259080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F3686823-935B-F319-4DF9-803BED4FB9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645" y="539045"/>
            <a:ext cx="1985048" cy="1985048"/>
          </a:xfrm>
          <a:prstGeom prst="rect">
            <a:avLst/>
          </a:prstGeom>
        </p:spPr>
      </p:pic>
      <p:sp>
        <p:nvSpPr>
          <p:cNvPr id="28" name="Flowchart: Connector 27">
            <a:extLst>
              <a:ext uri="{FF2B5EF4-FFF2-40B4-BE49-F238E27FC236}">
                <a16:creationId xmlns:a16="http://schemas.microsoft.com/office/drawing/2014/main" id="{412E3108-F8D1-B0A6-C9A4-01E5624E6D34}"/>
              </a:ext>
            </a:extLst>
          </p:cNvPr>
          <p:cNvSpPr/>
          <p:nvPr/>
        </p:nvSpPr>
        <p:spPr>
          <a:xfrm>
            <a:off x="485128" y="7707261"/>
            <a:ext cx="2758339" cy="259080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218B66A-D675-7E97-AD64-ADCD4076EE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606" y="8312098"/>
            <a:ext cx="1381125" cy="1381125"/>
          </a:xfrm>
          <a:prstGeom prst="rect">
            <a:avLst/>
          </a:prstGeom>
        </p:spPr>
      </p:pic>
      <p:sp>
        <p:nvSpPr>
          <p:cNvPr id="29" name="Flowchart: Connector 28">
            <a:extLst>
              <a:ext uri="{FF2B5EF4-FFF2-40B4-BE49-F238E27FC236}">
                <a16:creationId xmlns:a16="http://schemas.microsoft.com/office/drawing/2014/main" id="{842412DC-2024-94B4-7586-8A6B3292F2C9}"/>
              </a:ext>
            </a:extLst>
          </p:cNvPr>
          <p:cNvSpPr/>
          <p:nvPr/>
        </p:nvSpPr>
        <p:spPr>
          <a:xfrm>
            <a:off x="15240000" y="236169"/>
            <a:ext cx="2758339" cy="259080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F246064-3DA3-E1E1-9481-1E0B1F5D5F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97229" y="539045"/>
            <a:ext cx="3643879" cy="2049682"/>
          </a:xfrm>
          <a:prstGeom prst="rect">
            <a:avLst/>
          </a:prstGeom>
        </p:spPr>
      </p:pic>
      <p:sp>
        <p:nvSpPr>
          <p:cNvPr id="32" name="Flowchart: Connector 31">
            <a:extLst>
              <a:ext uri="{FF2B5EF4-FFF2-40B4-BE49-F238E27FC236}">
                <a16:creationId xmlns:a16="http://schemas.microsoft.com/office/drawing/2014/main" id="{F5BD697F-8B2F-DAA4-39BA-84D5A3C5E7BA}"/>
              </a:ext>
            </a:extLst>
          </p:cNvPr>
          <p:cNvSpPr/>
          <p:nvPr/>
        </p:nvSpPr>
        <p:spPr>
          <a:xfrm>
            <a:off x="15239998" y="7460031"/>
            <a:ext cx="2758339" cy="259080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2D8950DD-5E9A-42D5-C1F7-254DB68F34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783524" y="7919788"/>
            <a:ext cx="1671286" cy="1671286"/>
          </a:xfrm>
          <a:prstGeom prst="rect">
            <a:avLst/>
          </a:prstGeom>
        </p:spPr>
      </p:pic>
      <p:sp>
        <p:nvSpPr>
          <p:cNvPr id="39" name="Flowchart: Connector 38">
            <a:extLst>
              <a:ext uri="{FF2B5EF4-FFF2-40B4-BE49-F238E27FC236}">
                <a16:creationId xmlns:a16="http://schemas.microsoft.com/office/drawing/2014/main" id="{F6F6E620-D53E-934D-AA07-3B0C5F6AC983}"/>
              </a:ext>
            </a:extLst>
          </p:cNvPr>
          <p:cNvSpPr/>
          <p:nvPr/>
        </p:nvSpPr>
        <p:spPr>
          <a:xfrm>
            <a:off x="7315200" y="236168"/>
            <a:ext cx="2609520" cy="2397691"/>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29009533-13A7-9D59-F283-7F7E94F05B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73206" y="767041"/>
            <a:ext cx="1390650" cy="13525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EA508-BE78-C4B3-655B-04EA623322F0}"/>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DFBD6BB2-189F-16CE-A569-8BA073013E31}"/>
              </a:ext>
            </a:extLst>
          </p:cNvPr>
          <p:cNvGrpSpPr/>
          <p:nvPr/>
        </p:nvGrpSpPr>
        <p:grpSpPr>
          <a:xfrm>
            <a:off x="0" y="653653"/>
            <a:ext cx="8711803" cy="5282803"/>
            <a:chOff x="0" y="0"/>
            <a:chExt cx="2294467" cy="1391356"/>
          </a:xfrm>
        </p:grpSpPr>
        <p:sp>
          <p:nvSpPr>
            <p:cNvPr id="7" name="Freeform 7">
              <a:extLst>
                <a:ext uri="{FF2B5EF4-FFF2-40B4-BE49-F238E27FC236}">
                  <a16:creationId xmlns:a16="http://schemas.microsoft.com/office/drawing/2014/main" id="{A687B132-2ADE-2A7C-FF43-FD9EE27BD618}"/>
                </a:ext>
              </a:extLst>
            </p:cNvPr>
            <p:cNvSpPr/>
            <p:nvPr/>
          </p:nvSpPr>
          <p:spPr>
            <a:xfrm>
              <a:off x="0" y="0"/>
              <a:ext cx="2294467" cy="1391356"/>
            </a:xfrm>
            <a:custGeom>
              <a:avLst/>
              <a:gdLst/>
              <a:ahLst/>
              <a:cxnLst/>
              <a:rect l="l" t="t" r="r" b="b"/>
              <a:pathLst>
                <a:path w="2294467" h="1391356">
                  <a:moveTo>
                    <a:pt x="0" y="0"/>
                  </a:moveTo>
                  <a:lnTo>
                    <a:pt x="2294467" y="0"/>
                  </a:lnTo>
                  <a:lnTo>
                    <a:pt x="2294467" y="1391356"/>
                  </a:lnTo>
                  <a:lnTo>
                    <a:pt x="0" y="1391356"/>
                  </a:lnTo>
                  <a:close/>
                </a:path>
              </a:pathLst>
            </a:custGeom>
            <a:solidFill>
              <a:srgbClr val="231A16"/>
            </a:solidFill>
          </p:spPr>
          <p:txBody>
            <a:bodyPr/>
            <a:lstStyle/>
            <a:p>
              <a:endParaRPr lang="en-US"/>
            </a:p>
          </p:txBody>
        </p:sp>
        <p:sp>
          <p:nvSpPr>
            <p:cNvPr id="8" name="TextBox 8">
              <a:extLst>
                <a:ext uri="{FF2B5EF4-FFF2-40B4-BE49-F238E27FC236}">
                  <a16:creationId xmlns:a16="http://schemas.microsoft.com/office/drawing/2014/main" id="{519112DE-0B36-2C66-FC8B-8F2220E6D795}"/>
                </a:ext>
              </a:extLst>
            </p:cNvPr>
            <p:cNvSpPr txBox="1"/>
            <p:nvPr/>
          </p:nvSpPr>
          <p:spPr>
            <a:xfrm>
              <a:off x="0" y="-47625"/>
              <a:ext cx="2294467" cy="1438981"/>
            </a:xfrm>
            <a:prstGeom prst="rect">
              <a:avLst/>
            </a:prstGeom>
          </p:spPr>
          <p:txBody>
            <a:bodyPr lIns="50800" tIns="50800" rIns="50800" bIns="50800" rtlCol="0" anchor="ctr"/>
            <a:lstStyle/>
            <a:p>
              <a:pPr algn="ctr">
                <a:lnSpc>
                  <a:spcPts val="3693"/>
                </a:lnSpc>
              </a:pPr>
              <a:endParaRPr/>
            </a:p>
          </p:txBody>
        </p:sp>
      </p:grpSp>
      <p:sp>
        <p:nvSpPr>
          <p:cNvPr id="9" name="TextBox 9">
            <a:extLst>
              <a:ext uri="{FF2B5EF4-FFF2-40B4-BE49-F238E27FC236}">
                <a16:creationId xmlns:a16="http://schemas.microsoft.com/office/drawing/2014/main" id="{695A087A-5726-8CC0-F795-69BF74A535E8}"/>
              </a:ext>
            </a:extLst>
          </p:cNvPr>
          <p:cNvSpPr txBox="1"/>
          <p:nvPr/>
        </p:nvSpPr>
        <p:spPr>
          <a:xfrm>
            <a:off x="694333" y="537716"/>
            <a:ext cx="7319753" cy="1510031"/>
          </a:xfrm>
          <a:prstGeom prst="rect">
            <a:avLst/>
          </a:prstGeom>
        </p:spPr>
        <p:txBody>
          <a:bodyPr lIns="0" tIns="0" rIns="0" bIns="0" rtlCol="0" anchor="t">
            <a:spAutoFit/>
          </a:bodyPr>
          <a:lstStyle/>
          <a:p>
            <a:pPr marL="0" lvl="0" indent="0" algn="just">
              <a:lnSpc>
                <a:spcPts val="12319"/>
              </a:lnSpc>
              <a:spcBef>
                <a:spcPct val="0"/>
              </a:spcBef>
            </a:pPr>
            <a:r>
              <a:rPr lang="en-US" sz="8799" spc="439" dirty="0">
                <a:solidFill>
                  <a:srgbClr val="E9CAB0"/>
                </a:solidFill>
                <a:latin typeface="Vidaloka"/>
                <a:ea typeface="Vidaloka"/>
                <a:cs typeface="Vidaloka"/>
                <a:sym typeface="Vidaloka"/>
              </a:rPr>
              <a:t>Agenda</a:t>
            </a:r>
          </a:p>
        </p:txBody>
      </p:sp>
      <p:sp>
        <p:nvSpPr>
          <p:cNvPr id="10" name="TextBox 10">
            <a:extLst>
              <a:ext uri="{FF2B5EF4-FFF2-40B4-BE49-F238E27FC236}">
                <a16:creationId xmlns:a16="http://schemas.microsoft.com/office/drawing/2014/main" id="{2DD9A667-1BC9-BE72-023D-ADF260D84E5D}"/>
              </a:ext>
            </a:extLst>
          </p:cNvPr>
          <p:cNvSpPr txBox="1"/>
          <p:nvPr/>
        </p:nvSpPr>
        <p:spPr>
          <a:xfrm>
            <a:off x="694333" y="2248274"/>
            <a:ext cx="7319753" cy="3869008"/>
          </a:xfrm>
          <a:prstGeom prst="rect">
            <a:avLst/>
          </a:prstGeom>
        </p:spPr>
        <p:txBody>
          <a:bodyPr lIns="0" tIns="0" rIns="0" bIns="0" rtlCol="0" anchor="t">
            <a:spAutoFit/>
          </a:bodyPr>
          <a:lstStyle/>
          <a:p>
            <a:pPr marL="457200" lvl="0" indent="-457200" algn="just">
              <a:lnSpc>
                <a:spcPts val="3359"/>
              </a:lnSpc>
              <a:spcBef>
                <a:spcPct val="0"/>
              </a:spcBef>
              <a:buAutoNum type="arabicPeriod"/>
            </a:pPr>
            <a:r>
              <a:rPr lang="en-IN" sz="2400" dirty="0">
                <a:solidFill>
                  <a:srgbClr val="E9CAB0"/>
                </a:solidFill>
                <a:latin typeface="Futura"/>
                <a:ea typeface="Futura"/>
                <a:cs typeface="Futura"/>
                <a:sym typeface="Futura"/>
              </a:rPr>
              <a:t>Group Members</a:t>
            </a:r>
          </a:p>
          <a:p>
            <a:pPr marL="457200" lvl="0" indent="-457200" algn="just">
              <a:lnSpc>
                <a:spcPts val="3359"/>
              </a:lnSpc>
              <a:spcBef>
                <a:spcPct val="0"/>
              </a:spcBef>
              <a:buAutoNum type="arabicPeriod"/>
            </a:pPr>
            <a:r>
              <a:rPr lang="en-IN" sz="2400" dirty="0">
                <a:solidFill>
                  <a:srgbClr val="E9CAB0"/>
                </a:solidFill>
                <a:latin typeface="Futura"/>
                <a:ea typeface="Futura"/>
                <a:cs typeface="Futura"/>
                <a:sym typeface="Futura"/>
              </a:rPr>
              <a:t>Background Project</a:t>
            </a:r>
          </a:p>
          <a:p>
            <a:pPr marL="457200" lvl="0" indent="-457200" algn="just">
              <a:lnSpc>
                <a:spcPts val="3359"/>
              </a:lnSpc>
              <a:spcBef>
                <a:spcPct val="0"/>
              </a:spcBef>
              <a:buAutoNum type="arabicPeriod"/>
            </a:pPr>
            <a:r>
              <a:rPr lang="en-IN" sz="2400" dirty="0">
                <a:solidFill>
                  <a:srgbClr val="E9CAB0"/>
                </a:solidFill>
                <a:latin typeface="Futura"/>
                <a:ea typeface="Futura"/>
                <a:cs typeface="Futura"/>
                <a:sym typeface="Futura"/>
              </a:rPr>
              <a:t>Project Analysis</a:t>
            </a:r>
          </a:p>
          <a:p>
            <a:pPr marL="457200" lvl="0" indent="-457200" algn="just">
              <a:lnSpc>
                <a:spcPts val="3359"/>
              </a:lnSpc>
              <a:spcBef>
                <a:spcPct val="0"/>
              </a:spcBef>
              <a:buAutoNum type="arabicPeriod"/>
            </a:pPr>
            <a:r>
              <a:rPr lang="en-IN" sz="2400" dirty="0">
                <a:solidFill>
                  <a:srgbClr val="E9CAB0"/>
                </a:solidFill>
                <a:latin typeface="Futura"/>
                <a:ea typeface="Futura"/>
                <a:cs typeface="Futura"/>
                <a:sym typeface="Futura"/>
              </a:rPr>
              <a:t>Project KPI Objectives</a:t>
            </a:r>
          </a:p>
          <a:p>
            <a:pPr marL="457200" lvl="0" indent="-457200" algn="just">
              <a:lnSpc>
                <a:spcPts val="3359"/>
              </a:lnSpc>
              <a:spcBef>
                <a:spcPct val="0"/>
              </a:spcBef>
              <a:buAutoNum type="arabicPeriod"/>
            </a:pPr>
            <a:r>
              <a:rPr lang="en-IN" sz="2400" dirty="0">
                <a:solidFill>
                  <a:srgbClr val="E9CAB0"/>
                </a:solidFill>
                <a:latin typeface="Futura"/>
                <a:ea typeface="Futura"/>
                <a:cs typeface="Futura"/>
                <a:sym typeface="Futura"/>
              </a:rPr>
              <a:t>Excel , Power BI, Tableau Dashboard, SQL Script</a:t>
            </a:r>
          </a:p>
          <a:p>
            <a:pPr marL="457200" lvl="0" indent="-457200" algn="just">
              <a:lnSpc>
                <a:spcPts val="3359"/>
              </a:lnSpc>
              <a:spcBef>
                <a:spcPct val="0"/>
              </a:spcBef>
              <a:buAutoNum type="arabicPeriod"/>
            </a:pPr>
            <a:r>
              <a:rPr lang="en-IN" sz="2400" dirty="0">
                <a:solidFill>
                  <a:srgbClr val="E9CAB0"/>
                </a:solidFill>
                <a:latin typeface="Futura"/>
                <a:ea typeface="Futura"/>
                <a:cs typeface="Futura"/>
                <a:sym typeface="Futura"/>
              </a:rPr>
              <a:t>Summary of Insights</a:t>
            </a:r>
          </a:p>
          <a:p>
            <a:pPr marL="457200" indent="-457200" algn="just">
              <a:lnSpc>
                <a:spcPts val="3359"/>
              </a:lnSpc>
              <a:spcBef>
                <a:spcPct val="0"/>
              </a:spcBef>
              <a:buFontTx/>
              <a:buAutoNum type="arabicPeriod"/>
            </a:pPr>
            <a:r>
              <a:rPr lang="en-IN" sz="2400" dirty="0">
                <a:solidFill>
                  <a:srgbClr val="E9CAB0"/>
                </a:solidFill>
                <a:latin typeface="Futura"/>
                <a:ea typeface="Futura"/>
                <a:cs typeface="Futura"/>
                <a:sym typeface="Futura"/>
              </a:rPr>
              <a:t>Key Insights of Data Analytics</a:t>
            </a:r>
          </a:p>
          <a:p>
            <a:pPr marL="457200" lvl="0" indent="-457200" algn="just">
              <a:lnSpc>
                <a:spcPts val="3359"/>
              </a:lnSpc>
              <a:spcBef>
                <a:spcPct val="0"/>
              </a:spcBef>
              <a:buAutoNum type="arabicPeriod"/>
            </a:pPr>
            <a:r>
              <a:rPr lang="en-IN" sz="2400" dirty="0">
                <a:solidFill>
                  <a:srgbClr val="E9CAB0"/>
                </a:solidFill>
                <a:latin typeface="Futura"/>
                <a:ea typeface="Futura"/>
                <a:cs typeface="Futura"/>
                <a:sym typeface="Futura"/>
              </a:rPr>
              <a:t>Conclusion</a:t>
            </a:r>
          </a:p>
          <a:p>
            <a:pPr marL="457200" lvl="0" indent="-457200" algn="just">
              <a:lnSpc>
                <a:spcPts val="3359"/>
              </a:lnSpc>
              <a:spcBef>
                <a:spcPct val="0"/>
              </a:spcBef>
              <a:buAutoNum type="arabicPeriod"/>
            </a:pPr>
            <a:endParaRPr lang="en-US" sz="2400" dirty="0">
              <a:solidFill>
                <a:srgbClr val="E9CAB0"/>
              </a:solidFill>
              <a:latin typeface="Futura"/>
              <a:ea typeface="Futura"/>
              <a:cs typeface="Futura"/>
              <a:sym typeface="Futura"/>
            </a:endParaRPr>
          </a:p>
        </p:txBody>
      </p:sp>
      <p:sp>
        <p:nvSpPr>
          <p:cNvPr id="11" name="TextBox 11">
            <a:extLst>
              <a:ext uri="{FF2B5EF4-FFF2-40B4-BE49-F238E27FC236}">
                <a16:creationId xmlns:a16="http://schemas.microsoft.com/office/drawing/2014/main" id="{D5B2C547-2EA4-812A-39A9-CFB0174FD3A3}"/>
              </a:ext>
            </a:extLst>
          </p:cNvPr>
          <p:cNvSpPr txBox="1"/>
          <p:nvPr/>
        </p:nvSpPr>
        <p:spPr>
          <a:xfrm>
            <a:off x="1703248" y="8720309"/>
            <a:ext cx="1891943" cy="889539"/>
          </a:xfrm>
          <a:prstGeom prst="rect">
            <a:avLst/>
          </a:prstGeom>
        </p:spPr>
        <p:txBody>
          <a:bodyPr lIns="0" tIns="0" rIns="0" bIns="0" rtlCol="0" anchor="t">
            <a:spAutoFit/>
          </a:bodyPr>
          <a:lstStyle/>
          <a:p>
            <a:pPr algn="l">
              <a:lnSpc>
                <a:spcPts val="3693"/>
              </a:lnSpc>
              <a:spcBef>
                <a:spcPct val="0"/>
              </a:spcBef>
            </a:pPr>
            <a:r>
              <a:rPr lang="en-US" sz="2638" b="1" dirty="0">
                <a:solidFill>
                  <a:srgbClr val="784928"/>
                </a:solidFill>
                <a:latin typeface="Futura Bold"/>
                <a:ea typeface="Futura Bold"/>
                <a:cs typeface="Futura Bold"/>
                <a:sym typeface="Futura Bold"/>
              </a:rPr>
              <a:t>ADVENTURE WORKS</a:t>
            </a:r>
          </a:p>
        </p:txBody>
      </p:sp>
      <p:pic>
        <p:nvPicPr>
          <p:cNvPr id="13" name="Picture 12">
            <a:extLst>
              <a:ext uri="{FF2B5EF4-FFF2-40B4-BE49-F238E27FC236}">
                <a16:creationId xmlns:a16="http://schemas.microsoft.com/office/drawing/2014/main" id="{A582B985-A957-CD4C-09A2-C971DDAE6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0" y="320427"/>
            <a:ext cx="7924800" cy="9623673"/>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EF9EADAF-1841-0D0F-9F05-61BBAEA080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377" y="8712578"/>
            <a:ext cx="942023" cy="905000"/>
          </a:xfrm>
          <a:prstGeom prst="rect">
            <a:avLst/>
          </a:prstGeom>
        </p:spPr>
      </p:pic>
    </p:spTree>
    <p:extLst>
      <p:ext uri="{BB962C8B-B14F-4D97-AF65-F5344CB8AC3E}">
        <p14:creationId xmlns:p14="http://schemas.microsoft.com/office/powerpoint/2010/main" val="445505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0" y="2823567"/>
            <a:ext cx="18288000" cy="4639866"/>
            <a:chOff x="0" y="0"/>
            <a:chExt cx="4816593" cy="1222022"/>
          </a:xfrm>
        </p:grpSpPr>
        <p:sp>
          <p:nvSpPr>
            <p:cNvPr id="4" name="Freeform 4"/>
            <p:cNvSpPr/>
            <p:nvPr/>
          </p:nvSpPr>
          <p:spPr>
            <a:xfrm>
              <a:off x="0" y="0"/>
              <a:ext cx="4816592" cy="1222022"/>
            </a:xfrm>
            <a:custGeom>
              <a:avLst/>
              <a:gdLst/>
              <a:ahLst/>
              <a:cxnLst/>
              <a:rect l="l" t="t" r="r" b="b"/>
              <a:pathLst>
                <a:path w="4816592" h="1222022">
                  <a:moveTo>
                    <a:pt x="0" y="0"/>
                  </a:moveTo>
                  <a:lnTo>
                    <a:pt x="4816592" y="0"/>
                  </a:lnTo>
                  <a:lnTo>
                    <a:pt x="4816592" y="1222022"/>
                  </a:lnTo>
                  <a:lnTo>
                    <a:pt x="0" y="1222022"/>
                  </a:lnTo>
                  <a:close/>
                </a:path>
              </a:pathLst>
            </a:custGeom>
            <a:solidFill>
              <a:srgbClr val="231A16">
                <a:alpha val="80000"/>
              </a:srgbClr>
            </a:solidFill>
          </p:spPr>
          <p:txBody>
            <a:bodyPr/>
            <a:lstStyle/>
            <a:p>
              <a:endParaRPr lang="en-US"/>
            </a:p>
          </p:txBody>
        </p:sp>
        <p:sp>
          <p:nvSpPr>
            <p:cNvPr id="5" name="TextBox 5"/>
            <p:cNvSpPr txBox="1"/>
            <p:nvPr/>
          </p:nvSpPr>
          <p:spPr>
            <a:xfrm>
              <a:off x="0" y="-47625"/>
              <a:ext cx="4816593" cy="1269647"/>
            </a:xfrm>
            <a:prstGeom prst="rect">
              <a:avLst/>
            </a:prstGeom>
          </p:spPr>
          <p:txBody>
            <a:bodyPr lIns="50800" tIns="50800" rIns="50800" bIns="50800" rtlCol="0" anchor="ctr"/>
            <a:lstStyle/>
            <a:p>
              <a:pPr algn="ctr">
                <a:lnSpc>
                  <a:spcPts val="3693"/>
                </a:lnSpc>
              </a:pPr>
              <a:endParaRPr/>
            </a:p>
          </p:txBody>
        </p:sp>
      </p:grpSp>
      <p:sp>
        <p:nvSpPr>
          <p:cNvPr id="6" name="TextBox 6"/>
          <p:cNvSpPr txBox="1"/>
          <p:nvPr/>
        </p:nvSpPr>
        <p:spPr>
          <a:xfrm>
            <a:off x="1323380" y="3176187"/>
            <a:ext cx="15641241" cy="2835911"/>
          </a:xfrm>
          <a:prstGeom prst="rect">
            <a:avLst/>
          </a:prstGeom>
        </p:spPr>
        <p:txBody>
          <a:bodyPr lIns="0" tIns="0" rIns="0" bIns="0" rtlCol="0" anchor="t">
            <a:spAutoFit/>
          </a:bodyPr>
          <a:lstStyle/>
          <a:p>
            <a:pPr marL="0" lvl="0" indent="0" algn="ctr">
              <a:lnSpc>
                <a:spcPts val="23239"/>
              </a:lnSpc>
              <a:spcBef>
                <a:spcPct val="0"/>
              </a:spcBef>
            </a:pPr>
            <a:r>
              <a:rPr lang="en-US" sz="16599">
                <a:solidFill>
                  <a:srgbClr val="E9CAB0"/>
                </a:solidFill>
                <a:latin typeface="Vidaloka"/>
                <a:ea typeface="Vidaloka"/>
                <a:cs typeface="Vidaloka"/>
                <a:sym typeface="Vidaloka"/>
              </a:rPr>
              <a:t>Thank You</a:t>
            </a:r>
          </a:p>
        </p:txBody>
      </p:sp>
      <p:sp>
        <p:nvSpPr>
          <p:cNvPr id="7" name="TextBox 7"/>
          <p:cNvSpPr txBox="1"/>
          <p:nvPr/>
        </p:nvSpPr>
        <p:spPr>
          <a:xfrm>
            <a:off x="1323380" y="6173553"/>
            <a:ext cx="15641241" cy="622935"/>
          </a:xfrm>
          <a:prstGeom prst="rect">
            <a:avLst/>
          </a:prstGeom>
        </p:spPr>
        <p:txBody>
          <a:bodyPr lIns="0" tIns="0" rIns="0" bIns="0" rtlCol="0" anchor="t">
            <a:spAutoFit/>
          </a:bodyPr>
          <a:lstStyle/>
          <a:p>
            <a:pPr algn="ctr">
              <a:lnSpc>
                <a:spcPts val="5040"/>
              </a:lnSpc>
            </a:pPr>
            <a:r>
              <a:rPr lang="en-US" sz="3600" spc="540" dirty="0">
                <a:solidFill>
                  <a:srgbClr val="E9CAB0"/>
                </a:solidFill>
                <a:latin typeface="Vidaloka"/>
                <a:ea typeface="Vidaloka"/>
                <a:cs typeface="Vidaloka"/>
                <a:sym typeface="Vidaloka"/>
              </a:rPr>
              <a:t>From Group-1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436" y="2520941"/>
            <a:ext cx="4077295" cy="7345561"/>
            <a:chOff x="0" y="0"/>
            <a:chExt cx="1073856" cy="1934633"/>
          </a:xfrm>
        </p:grpSpPr>
        <p:sp>
          <p:nvSpPr>
            <p:cNvPr id="3" name="Freeform 3"/>
            <p:cNvSpPr/>
            <p:nvPr/>
          </p:nvSpPr>
          <p:spPr>
            <a:xfrm>
              <a:off x="0" y="0"/>
              <a:ext cx="1073856" cy="1934633"/>
            </a:xfrm>
            <a:custGeom>
              <a:avLst/>
              <a:gdLst/>
              <a:ahLst/>
              <a:cxnLst/>
              <a:rect l="l" t="t" r="r" b="b"/>
              <a:pathLst>
                <a:path w="1073856" h="1934633">
                  <a:moveTo>
                    <a:pt x="0" y="0"/>
                  </a:moveTo>
                  <a:lnTo>
                    <a:pt x="1073856" y="0"/>
                  </a:lnTo>
                  <a:lnTo>
                    <a:pt x="1073856" y="1934633"/>
                  </a:lnTo>
                  <a:lnTo>
                    <a:pt x="0" y="1934633"/>
                  </a:lnTo>
                  <a:close/>
                </a:path>
              </a:pathLst>
            </a:custGeom>
            <a:solidFill>
              <a:srgbClr val="231A16"/>
            </a:solidFill>
          </p:spPr>
          <p:txBody>
            <a:bodyPr/>
            <a:lstStyle/>
            <a:p>
              <a:endParaRPr lang="en-US"/>
            </a:p>
          </p:txBody>
        </p:sp>
        <p:sp>
          <p:nvSpPr>
            <p:cNvPr id="4" name="TextBox 4"/>
            <p:cNvSpPr txBox="1"/>
            <p:nvPr/>
          </p:nvSpPr>
          <p:spPr>
            <a:xfrm>
              <a:off x="0" y="-47625"/>
              <a:ext cx="1073856" cy="1982258"/>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4495800" y="2520940"/>
            <a:ext cx="4077295" cy="7345561"/>
            <a:chOff x="0" y="0"/>
            <a:chExt cx="1073856" cy="1934633"/>
          </a:xfrm>
        </p:grpSpPr>
        <p:sp>
          <p:nvSpPr>
            <p:cNvPr id="6" name="Freeform 6"/>
            <p:cNvSpPr/>
            <p:nvPr/>
          </p:nvSpPr>
          <p:spPr>
            <a:xfrm>
              <a:off x="0" y="0"/>
              <a:ext cx="1073856" cy="1934633"/>
            </a:xfrm>
            <a:custGeom>
              <a:avLst/>
              <a:gdLst/>
              <a:ahLst/>
              <a:cxnLst/>
              <a:rect l="l" t="t" r="r" b="b"/>
              <a:pathLst>
                <a:path w="1073856" h="1934633">
                  <a:moveTo>
                    <a:pt x="0" y="0"/>
                  </a:moveTo>
                  <a:lnTo>
                    <a:pt x="1073856" y="0"/>
                  </a:lnTo>
                  <a:lnTo>
                    <a:pt x="1073856" y="1934633"/>
                  </a:lnTo>
                  <a:lnTo>
                    <a:pt x="0" y="1934633"/>
                  </a:lnTo>
                  <a:close/>
                </a:path>
              </a:pathLst>
            </a:custGeom>
            <a:solidFill>
              <a:srgbClr val="231A16"/>
            </a:solidFill>
          </p:spPr>
          <p:txBody>
            <a:bodyPr/>
            <a:lstStyle/>
            <a:p>
              <a:endParaRPr lang="en-US"/>
            </a:p>
          </p:txBody>
        </p:sp>
        <p:sp>
          <p:nvSpPr>
            <p:cNvPr id="7" name="TextBox 7"/>
            <p:cNvSpPr txBox="1"/>
            <p:nvPr/>
          </p:nvSpPr>
          <p:spPr>
            <a:xfrm>
              <a:off x="0" y="-47625"/>
              <a:ext cx="1073856" cy="1982258"/>
            </a:xfrm>
            <a:prstGeom prst="rect">
              <a:avLst/>
            </a:prstGeom>
          </p:spPr>
          <p:txBody>
            <a:bodyPr lIns="50800" tIns="50800" rIns="50800" bIns="50800" rtlCol="0" anchor="ctr"/>
            <a:lstStyle/>
            <a:p>
              <a:pPr algn="ctr">
                <a:lnSpc>
                  <a:spcPts val="3693"/>
                </a:lnSpc>
              </a:pPr>
              <a:endParaRPr/>
            </a:p>
          </p:txBody>
        </p:sp>
      </p:grpSp>
      <p:grpSp>
        <p:nvGrpSpPr>
          <p:cNvPr id="12" name="Group 12"/>
          <p:cNvGrpSpPr/>
          <p:nvPr/>
        </p:nvGrpSpPr>
        <p:grpSpPr>
          <a:xfrm>
            <a:off x="9257705" y="2520940"/>
            <a:ext cx="4077295" cy="7345561"/>
            <a:chOff x="0" y="0"/>
            <a:chExt cx="1073856" cy="1934633"/>
          </a:xfrm>
        </p:grpSpPr>
        <p:sp>
          <p:nvSpPr>
            <p:cNvPr id="13" name="Freeform 13"/>
            <p:cNvSpPr/>
            <p:nvPr/>
          </p:nvSpPr>
          <p:spPr>
            <a:xfrm>
              <a:off x="0" y="0"/>
              <a:ext cx="1073856" cy="1934633"/>
            </a:xfrm>
            <a:custGeom>
              <a:avLst/>
              <a:gdLst/>
              <a:ahLst/>
              <a:cxnLst/>
              <a:rect l="l" t="t" r="r" b="b"/>
              <a:pathLst>
                <a:path w="1073856" h="1934633">
                  <a:moveTo>
                    <a:pt x="0" y="0"/>
                  </a:moveTo>
                  <a:lnTo>
                    <a:pt x="1073856" y="0"/>
                  </a:lnTo>
                  <a:lnTo>
                    <a:pt x="1073856" y="1934633"/>
                  </a:lnTo>
                  <a:lnTo>
                    <a:pt x="0" y="1934633"/>
                  </a:lnTo>
                  <a:close/>
                </a:path>
              </a:pathLst>
            </a:custGeom>
            <a:solidFill>
              <a:srgbClr val="231A16"/>
            </a:solidFill>
          </p:spPr>
          <p:txBody>
            <a:bodyPr/>
            <a:lstStyle/>
            <a:p>
              <a:endParaRPr lang="en-US" dirty="0"/>
            </a:p>
          </p:txBody>
        </p:sp>
        <p:sp>
          <p:nvSpPr>
            <p:cNvPr id="14" name="TextBox 14"/>
            <p:cNvSpPr txBox="1"/>
            <p:nvPr/>
          </p:nvSpPr>
          <p:spPr>
            <a:xfrm>
              <a:off x="0" y="-47625"/>
              <a:ext cx="1073856" cy="1982258"/>
            </a:xfrm>
            <a:prstGeom prst="rect">
              <a:avLst/>
            </a:prstGeom>
          </p:spPr>
          <p:txBody>
            <a:bodyPr lIns="50800" tIns="50800" rIns="50800" bIns="50800" rtlCol="0" anchor="ctr"/>
            <a:lstStyle/>
            <a:p>
              <a:pPr algn="ctr">
                <a:lnSpc>
                  <a:spcPts val="3693"/>
                </a:lnSpc>
              </a:pPr>
              <a:endParaRPr/>
            </a:p>
          </p:txBody>
        </p:sp>
      </p:grpSp>
      <p:sp>
        <p:nvSpPr>
          <p:cNvPr id="17" name="TextBox 17"/>
          <p:cNvSpPr txBox="1"/>
          <p:nvPr/>
        </p:nvSpPr>
        <p:spPr>
          <a:xfrm>
            <a:off x="3069320" y="360597"/>
            <a:ext cx="12149361" cy="1510031"/>
          </a:xfrm>
          <a:prstGeom prst="rect">
            <a:avLst/>
          </a:prstGeom>
        </p:spPr>
        <p:txBody>
          <a:bodyPr lIns="0" tIns="0" rIns="0" bIns="0" rtlCol="0" anchor="t">
            <a:spAutoFit/>
          </a:bodyPr>
          <a:lstStyle/>
          <a:p>
            <a:pPr marL="0" lvl="0" indent="0" algn="ctr">
              <a:lnSpc>
                <a:spcPts val="12319"/>
              </a:lnSpc>
              <a:spcBef>
                <a:spcPct val="0"/>
              </a:spcBef>
            </a:pPr>
            <a:r>
              <a:rPr lang="en-US" sz="8799" spc="439">
                <a:solidFill>
                  <a:srgbClr val="231A16"/>
                </a:solidFill>
                <a:latin typeface="Vidaloka"/>
                <a:ea typeface="Vidaloka"/>
                <a:cs typeface="Vidaloka"/>
                <a:sym typeface="Vidaloka"/>
              </a:rPr>
              <a:t>Team Members</a:t>
            </a:r>
          </a:p>
        </p:txBody>
      </p:sp>
      <p:sp>
        <p:nvSpPr>
          <p:cNvPr id="18" name="TextBox 18"/>
          <p:cNvSpPr txBox="1"/>
          <p:nvPr/>
        </p:nvSpPr>
        <p:spPr>
          <a:xfrm>
            <a:off x="5474359" y="8535928"/>
            <a:ext cx="3714105" cy="455295"/>
          </a:xfrm>
          <a:prstGeom prst="rect">
            <a:avLst/>
          </a:prstGeom>
        </p:spPr>
        <p:txBody>
          <a:bodyPr lIns="0" tIns="0" rIns="0" bIns="0" rtlCol="0" anchor="t">
            <a:spAutoFit/>
          </a:bodyPr>
          <a:lstStyle/>
          <a:p>
            <a:pPr marL="0" lvl="0" indent="0" algn="l">
              <a:lnSpc>
                <a:spcPts val="3779"/>
              </a:lnSpc>
              <a:spcBef>
                <a:spcPct val="0"/>
              </a:spcBef>
            </a:pPr>
            <a:r>
              <a:rPr lang="en-US" sz="2700" spc="135" dirty="0">
                <a:solidFill>
                  <a:srgbClr val="E9CAB0"/>
                </a:solidFill>
                <a:latin typeface="Vidaloka"/>
                <a:ea typeface="Vidaloka"/>
                <a:cs typeface="Vidaloka"/>
                <a:sym typeface="Vidaloka"/>
              </a:rPr>
              <a:t>Gandharva Thotla</a:t>
            </a:r>
          </a:p>
        </p:txBody>
      </p:sp>
      <p:sp>
        <p:nvSpPr>
          <p:cNvPr id="19" name="TextBox 19"/>
          <p:cNvSpPr txBox="1"/>
          <p:nvPr/>
        </p:nvSpPr>
        <p:spPr>
          <a:xfrm>
            <a:off x="923846" y="8571800"/>
            <a:ext cx="3716337" cy="455295"/>
          </a:xfrm>
          <a:prstGeom prst="rect">
            <a:avLst/>
          </a:prstGeom>
        </p:spPr>
        <p:txBody>
          <a:bodyPr lIns="0" tIns="0" rIns="0" bIns="0" rtlCol="0" anchor="t">
            <a:spAutoFit/>
          </a:bodyPr>
          <a:lstStyle/>
          <a:p>
            <a:pPr marL="0" lvl="0" indent="0" algn="l">
              <a:lnSpc>
                <a:spcPts val="3779"/>
              </a:lnSpc>
              <a:spcBef>
                <a:spcPct val="0"/>
              </a:spcBef>
            </a:pPr>
            <a:r>
              <a:rPr lang="en-US" sz="2700" spc="135" dirty="0">
                <a:solidFill>
                  <a:srgbClr val="E9CAB0"/>
                </a:solidFill>
                <a:latin typeface="Vidaloka"/>
                <a:ea typeface="Vidaloka"/>
                <a:cs typeface="Vidaloka"/>
                <a:sym typeface="Vidaloka"/>
              </a:rPr>
              <a:t>Jayashree Rout</a:t>
            </a:r>
          </a:p>
        </p:txBody>
      </p:sp>
      <p:sp>
        <p:nvSpPr>
          <p:cNvPr id="20" name="TextBox 20"/>
          <p:cNvSpPr txBox="1"/>
          <p:nvPr/>
        </p:nvSpPr>
        <p:spPr>
          <a:xfrm>
            <a:off x="9700369" y="8535928"/>
            <a:ext cx="3710831" cy="455295"/>
          </a:xfrm>
          <a:prstGeom prst="rect">
            <a:avLst/>
          </a:prstGeom>
        </p:spPr>
        <p:txBody>
          <a:bodyPr lIns="0" tIns="0" rIns="0" bIns="0" rtlCol="0" anchor="t">
            <a:spAutoFit/>
          </a:bodyPr>
          <a:lstStyle/>
          <a:p>
            <a:pPr marL="0" lvl="0" indent="0" algn="l">
              <a:lnSpc>
                <a:spcPts val="3779"/>
              </a:lnSpc>
              <a:spcBef>
                <a:spcPct val="0"/>
              </a:spcBef>
            </a:pPr>
            <a:r>
              <a:rPr lang="en-US" sz="2700" spc="135" dirty="0">
                <a:solidFill>
                  <a:srgbClr val="E9CAB0"/>
                </a:solidFill>
                <a:latin typeface="Vidaloka"/>
                <a:ea typeface="Vidaloka"/>
                <a:cs typeface="Vidaloka"/>
                <a:sym typeface="Vidaloka"/>
              </a:rPr>
              <a:t>G.V.Murali Krishna</a:t>
            </a:r>
          </a:p>
        </p:txBody>
      </p:sp>
      <p:sp>
        <p:nvSpPr>
          <p:cNvPr id="24" name="AutoShape 24"/>
          <p:cNvSpPr/>
          <p:nvPr/>
        </p:nvSpPr>
        <p:spPr>
          <a:xfrm>
            <a:off x="767469" y="2211147"/>
            <a:ext cx="16755530" cy="0"/>
          </a:xfrm>
          <a:prstGeom prst="line">
            <a:avLst/>
          </a:prstGeom>
          <a:ln w="38100" cap="flat">
            <a:solidFill>
              <a:srgbClr val="784928"/>
            </a:solidFill>
            <a:prstDash val="solid"/>
            <a:headEnd type="none" w="sm" len="sm"/>
            <a:tailEnd type="none" w="sm" len="sm"/>
          </a:ln>
        </p:spPr>
        <p:txBody>
          <a:bodyPr/>
          <a:lstStyle/>
          <a:p>
            <a:endParaRPr lang="en-US"/>
          </a:p>
        </p:txBody>
      </p:sp>
      <p:grpSp>
        <p:nvGrpSpPr>
          <p:cNvPr id="25" name="Group 12">
            <a:extLst>
              <a:ext uri="{FF2B5EF4-FFF2-40B4-BE49-F238E27FC236}">
                <a16:creationId xmlns:a16="http://schemas.microsoft.com/office/drawing/2014/main" id="{A03E3EC2-F982-476D-93FB-8CB73F4E883A}"/>
              </a:ext>
            </a:extLst>
          </p:cNvPr>
          <p:cNvGrpSpPr/>
          <p:nvPr/>
        </p:nvGrpSpPr>
        <p:grpSpPr>
          <a:xfrm>
            <a:off x="13829705" y="2520940"/>
            <a:ext cx="4077295" cy="7345561"/>
            <a:chOff x="0" y="0"/>
            <a:chExt cx="1073856" cy="1934633"/>
          </a:xfrm>
        </p:grpSpPr>
        <p:sp>
          <p:nvSpPr>
            <p:cNvPr id="26" name="Freeform 13">
              <a:extLst>
                <a:ext uri="{FF2B5EF4-FFF2-40B4-BE49-F238E27FC236}">
                  <a16:creationId xmlns:a16="http://schemas.microsoft.com/office/drawing/2014/main" id="{90101CAB-809A-488D-21AF-278BF0D9A264}"/>
                </a:ext>
              </a:extLst>
            </p:cNvPr>
            <p:cNvSpPr/>
            <p:nvPr/>
          </p:nvSpPr>
          <p:spPr>
            <a:xfrm>
              <a:off x="0" y="0"/>
              <a:ext cx="1073856" cy="1934633"/>
            </a:xfrm>
            <a:custGeom>
              <a:avLst/>
              <a:gdLst/>
              <a:ahLst/>
              <a:cxnLst/>
              <a:rect l="l" t="t" r="r" b="b"/>
              <a:pathLst>
                <a:path w="1073856" h="1934633">
                  <a:moveTo>
                    <a:pt x="0" y="0"/>
                  </a:moveTo>
                  <a:lnTo>
                    <a:pt x="1073856" y="0"/>
                  </a:lnTo>
                  <a:lnTo>
                    <a:pt x="1073856" y="1934633"/>
                  </a:lnTo>
                  <a:lnTo>
                    <a:pt x="0" y="1934633"/>
                  </a:lnTo>
                  <a:close/>
                </a:path>
              </a:pathLst>
            </a:custGeom>
            <a:solidFill>
              <a:srgbClr val="231A16"/>
            </a:solidFill>
          </p:spPr>
          <p:txBody>
            <a:bodyPr/>
            <a:lstStyle/>
            <a:p>
              <a:endParaRPr lang="en-US" dirty="0"/>
            </a:p>
          </p:txBody>
        </p:sp>
        <p:sp>
          <p:nvSpPr>
            <p:cNvPr id="27" name="TextBox 14">
              <a:extLst>
                <a:ext uri="{FF2B5EF4-FFF2-40B4-BE49-F238E27FC236}">
                  <a16:creationId xmlns:a16="http://schemas.microsoft.com/office/drawing/2014/main" id="{D334BA84-4DF9-1B3A-079C-4297C71FF585}"/>
                </a:ext>
              </a:extLst>
            </p:cNvPr>
            <p:cNvSpPr txBox="1"/>
            <p:nvPr/>
          </p:nvSpPr>
          <p:spPr>
            <a:xfrm>
              <a:off x="0" y="-47625"/>
              <a:ext cx="1073856" cy="1982258"/>
            </a:xfrm>
            <a:prstGeom prst="rect">
              <a:avLst/>
            </a:prstGeom>
          </p:spPr>
          <p:txBody>
            <a:bodyPr lIns="50800" tIns="50800" rIns="50800" bIns="50800" rtlCol="0" anchor="ctr"/>
            <a:lstStyle/>
            <a:p>
              <a:pPr algn="ctr">
                <a:lnSpc>
                  <a:spcPts val="3693"/>
                </a:lnSpc>
              </a:pPr>
              <a:endParaRPr/>
            </a:p>
          </p:txBody>
        </p:sp>
      </p:grpSp>
      <p:sp>
        <p:nvSpPr>
          <p:cNvPr id="28" name="TextBox 20">
            <a:extLst>
              <a:ext uri="{FF2B5EF4-FFF2-40B4-BE49-F238E27FC236}">
                <a16:creationId xmlns:a16="http://schemas.microsoft.com/office/drawing/2014/main" id="{E1A8DFB9-0ABC-4D29-1405-1D1B6D7C4752}"/>
              </a:ext>
            </a:extLst>
          </p:cNvPr>
          <p:cNvSpPr txBox="1"/>
          <p:nvPr/>
        </p:nvSpPr>
        <p:spPr>
          <a:xfrm>
            <a:off x="14398961" y="8535927"/>
            <a:ext cx="3710831" cy="946349"/>
          </a:xfrm>
          <a:prstGeom prst="rect">
            <a:avLst/>
          </a:prstGeom>
        </p:spPr>
        <p:txBody>
          <a:bodyPr lIns="0" tIns="0" rIns="0" bIns="0" rtlCol="0" anchor="t">
            <a:spAutoFit/>
          </a:bodyPr>
          <a:lstStyle/>
          <a:p>
            <a:pPr marL="0" lvl="0" indent="0" algn="l">
              <a:lnSpc>
                <a:spcPts val="3779"/>
              </a:lnSpc>
              <a:spcBef>
                <a:spcPct val="0"/>
              </a:spcBef>
            </a:pPr>
            <a:r>
              <a:rPr lang="en-US" sz="2700" spc="135" dirty="0">
                <a:solidFill>
                  <a:srgbClr val="E9CAB0"/>
                </a:solidFill>
                <a:latin typeface="Vidaloka"/>
                <a:ea typeface="Vidaloka"/>
                <a:cs typeface="Vidaloka"/>
                <a:sym typeface="Vidaloka"/>
              </a:rPr>
              <a:t>Shaikh Mohammad Imran</a:t>
            </a:r>
          </a:p>
        </p:txBody>
      </p:sp>
      <p:pic>
        <p:nvPicPr>
          <p:cNvPr id="22" name="Picture 21">
            <a:extLst>
              <a:ext uri="{FF2B5EF4-FFF2-40B4-BE49-F238E27FC236}">
                <a16:creationId xmlns:a16="http://schemas.microsoft.com/office/drawing/2014/main" id="{599799A7-271B-83B8-1C61-40F111BD8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2601" y="3009899"/>
            <a:ext cx="4040708" cy="5135360"/>
          </a:xfrm>
          <a:prstGeom prst="rect">
            <a:avLst/>
          </a:prstGeom>
        </p:spPr>
      </p:pic>
      <p:pic>
        <p:nvPicPr>
          <p:cNvPr id="23" name="Picture 22">
            <a:extLst>
              <a:ext uri="{FF2B5EF4-FFF2-40B4-BE49-F238E27FC236}">
                <a16:creationId xmlns:a16="http://schemas.microsoft.com/office/drawing/2014/main" id="{9975A63D-BD83-1814-5026-83204BE0D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3009899"/>
            <a:ext cx="4153393" cy="5140270"/>
          </a:xfrm>
          <a:prstGeom prst="rect">
            <a:avLst/>
          </a:prstGeom>
        </p:spPr>
      </p:pic>
      <p:pic>
        <p:nvPicPr>
          <p:cNvPr id="32" name="Picture 31">
            <a:extLst>
              <a:ext uri="{FF2B5EF4-FFF2-40B4-BE49-F238E27FC236}">
                <a16:creationId xmlns:a16="http://schemas.microsoft.com/office/drawing/2014/main" id="{062671C3-5CFC-F293-65AE-558893F077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20799" y="2997640"/>
            <a:ext cx="4070510" cy="5154062"/>
          </a:xfrm>
          <a:prstGeom prst="rect">
            <a:avLst/>
          </a:prstGeom>
        </p:spPr>
      </p:pic>
      <p:pic>
        <p:nvPicPr>
          <p:cNvPr id="9" name="Picture 8">
            <a:extLst>
              <a:ext uri="{FF2B5EF4-FFF2-40B4-BE49-F238E27FC236}">
                <a16:creationId xmlns:a16="http://schemas.microsoft.com/office/drawing/2014/main" id="{D5E48810-446B-72C9-C441-F7404C6C8F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2997641"/>
            <a:ext cx="4076106" cy="51525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458BB-F919-A9AB-2AAA-5D623001E52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0E1A4A0-B7B9-0194-A0BE-13C75CFD90D2}"/>
              </a:ext>
            </a:extLst>
          </p:cNvPr>
          <p:cNvGrpSpPr/>
          <p:nvPr/>
        </p:nvGrpSpPr>
        <p:grpSpPr>
          <a:xfrm>
            <a:off x="1143000" y="2520939"/>
            <a:ext cx="4077295" cy="7345561"/>
            <a:chOff x="0" y="0"/>
            <a:chExt cx="1073856" cy="1934633"/>
          </a:xfrm>
        </p:grpSpPr>
        <p:sp>
          <p:nvSpPr>
            <p:cNvPr id="3" name="Freeform 3">
              <a:extLst>
                <a:ext uri="{FF2B5EF4-FFF2-40B4-BE49-F238E27FC236}">
                  <a16:creationId xmlns:a16="http://schemas.microsoft.com/office/drawing/2014/main" id="{F2C1E2AA-8852-8ACF-3F2A-3633E28788FA}"/>
                </a:ext>
              </a:extLst>
            </p:cNvPr>
            <p:cNvSpPr/>
            <p:nvPr/>
          </p:nvSpPr>
          <p:spPr>
            <a:xfrm>
              <a:off x="0" y="0"/>
              <a:ext cx="1073856" cy="1934633"/>
            </a:xfrm>
            <a:custGeom>
              <a:avLst/>
              <a:gdLst/>
              <a:ahLst/>
              <a:cxnLst/>
              <a:rect l="l" t="t" r="r" b="b"/>
              <a:pathLst>
                <a:path w="1073856" h="1934633">
                  <a:moveTo>
                    <a:pt x="0" y="0"/>
                  </a:moveTo>
                  <a:lnTo>
                    <a:pt x="1073856" y="0"/>
                  </a:lnTo>
                  <a:lnTo>
                    <a:pt x="1073856" y="1934633"/>
                  </a:lnTo>
                  <a:lnTo>
                    <a:pt x="0" y="1934633"/>
                  </a:lnTo>
                  <a:close/>
                </a:path>
              </a:pathLst>
            </a:custGeom>
            <a:solidFill>
              <a:srgbClr val="231A16"/>
            </a:solidFill>
          </p:spPr>
          <p:txBody>
            <a:bodyPr/>
            <a:lstStyle/>
            <a:p>
              <a:endParaRPr lang="en-US"/>
            </a:p>
          </p:txBody>
        </p:sp>
        <p:sp>
          <p:nvSpPr>
            <p:cNvPr id="4" name="TextBox 4">
              <a:extLst>
                <a:ext uri="{FF2B5EF4-FFF2-40B4-BE49-F238E27FC236}">
                  <a16:creationId xmlns:a16="http://schemas.microsoft.com/office/drawing/2014/main" id="{99401B5A-2DEE-2FE4-14AF-DC376911CF69}"/>
                </a:ext>
              </a:extLst>
            </p:cNvPr>
            <p:cNvSpPr txBox="1"/>
            <p:nvPr/>
          </p:nvSpPr>
          <p:spPr>
            <a:xfrm>
              <a:off x="0" y="-47625"/>
              <a:ext cx="1073856" cy="1982258"/>
            </a:xfrm>
            <a:prstGeom prst="rect">
              <a:avLst/>
            </a:prstGeom>
          </p:spPr>
          <p:txBody>
            <a:bodyPr lIns="50800" tIns="50800" rIns="50800" bIns="50800" rtlCol="0" anchor="ctr"/>
            <a:lstStyle/>
            <a:p>
              <a:pPr algn="ctr">
                <a:lnSpc>
                  <a:spcPts val="3693"/>
                </a:lnSpc>
              </a:pPr>
              <a:endParaRPr/>
            </a:p>
          </p:txBody>
        </p:sp>
      </p:grpSp>
      <p:grpSp>
        <p:nvGrpSpPr>
          <p:cNvPr id="5" name="Group 5">
            <a:extLst>
              <a:ext uri="{FF2B5EF4-FFF2-40B4-BE49-F238E27FC236}">
                <a16:creationId xmlns:a16="http://schemas.microsoft.com/office/drawing/2014/main" id="{36192D0F-F188-2912-05BA-D1C6FDF0E754}"/>
              </a:ext>
            </a:extLst>
          </p:cNvPr>
          <p:cNvGrpSpPr/>
          <p:nvPr/>
        </p:nvGrpSpPr>
        <p:grpSpPr>
          <a:xfrm>
            <a:off x="6971705" y="2520939"/>
            <a:ext cx="4077295" cy="7345561"/>
            <a:chOff x="0" y="0"/>
            <a:chExt cx="1073856" cy="1934633"/>
          </a:xfrm>
        </p:grpSpPr>
        <p:sp>
          <p:nvSpPr>
            <p:cNvPr id="6" name="Freeform 6">
              <a:extLst>
                <a:ext uri="{FF2B5EF4-FFF2-40B4-BE49-F238E27FC236}">
                  <a16:creationId xmlns:a16="http://schemas.microsoft.com/office/drawing/2014/main" id="{DB361F17-DEA5-3718-AC78-6894A8C00FD2}"/>
                </a:ext>
              </a:extLst>
            </p:cNvPr>
            <p:cNvSpPr/>
            <p:nvPr/>
          </p:nvSpPr>
          <p:spPr>
            <a:xfrm>
              <a:off x="0" y="0"/>
              <a:ext cx="1073856" cy="1934633"/>
            </a:xfrm>
            <a:custGeom>
              <a:avLst/>
              <a:gdLst/>
              <a:ahLst/>
              <a:cxnLst/>
              <a:rect l="l" t="t" r="r" b="b"/>
              <a:pathLst>
                <a:path w="1073856" h="1934633">
                  <a:moveTo>
                    <a:pt x="0" y="0"/>
                  </a:moveTo>
                  <a:lnTo>
                    <a:pt x="1073856" y="0"/>
                  </a:lnTo>
                  <a:lnTo>
                    <a:pt x="1073856" y="1934633"/>
                  </a:lnTo>
                  <a:lnTo>
                    <a:pt x="0" y="1934633"/>
                  </a:lnTo>
                  <a:close/>
                </a:path>
              </a:pathLst>
            </a:custGeom>
            <a:solidFill>
              <a:srgbClr val="231A16"/>
            </a:solidFill>
          </p:spPr>
          <p:txBody>
            <a:bodyPr/>
            <a:lstStyle/>
            <a:p>
              <a:endParaRPr lang="en-US"/>
            </a:p>
          </p:txBody>
        </p:sp>
        <p:sp>
          <p:nvSpPr>
            <p:cNvPr id="7" name="TextBox 7">
              <a:extLst>
                <a:ext uri="{FF2B5EF4-FFF2-40B4-BE49-F238E27FC236}">
                  <a16:creationId xmlns:a16="http://schemas.microsoft.com/office/drawing/2014/main" id="{6CDC89A0-465E-C582-A70D-518E7F77B5F6}"/>
                </a:ext>
              </a:extLst>
            </p:cNvPr>
            <p:cNvSpPr txBox="1"/>
            <p:nvPr/>
          </p:nvSpPr>
          <p:spPr>
            <a:xfrm>
              <a:off x="0" y="-47625"/>
              <a:ext cx="1073856" cy="1982258"/>
            </a:xfrm>
            <a:prstGeom prst="rect">
              <a:avLst/>
            </a:prstGeom>
          </p:spPr>
          <p:txBody>
            <a:bodyPr lIns="50800" tIns="50800" rIns="50800" bIns="50800" rtlCol="0" anchor="ctr"/>
            <a:lstStyle/>
            <a:p>
              <a:pPr algn="ctr">
                <a:lnSpc>
                  <a:spcPts val="3693"/>
                </a:lnSpc>
              </a:pPr>
              <a:endParaRPr/>
            </a:p>
          </p:txBody>
        </p:sp>
      </p:grpSp>
      <p:grpSp>
        <p:nvGrpSpPr>
          <p:cNvPr id="12" name="Group 12">
            <a:extLst>
              <a:ext uri="{FF2B5EF4-FFF2-40B4-BE49-F238E27FC236}">
                <a16:creationId xmlns:a16="http://schemas.microsoft.com/office/drawing/2014/main" id="{6E536AE1-BDE2-EABB-D9F0-125037C924F6}"/>
              </a:ext>
            </a:extLst>
          </p:cNvPr>
          <p:cNvGrpSpPr/>
          <p:nvPr/>
        </p:nvGrpSpPr>
        <p:grpSpPr>
          <a:xfrm>
            <a:off x="12573000" y="2520938"/>
            <a:ext cx="4077295" cy="7345561"/>
            <a:chOff x="0" y="0"/>
            <a:chExt cx="1073856" cy="1934633"/>
          </a:xfrm>
        </p:grpSpPr>
        <p:sp>
          <p:nvSpPr>
            <p:cNvPr id="13" name="Freeform 13">
              <a:extLst>
                <a:ext uri="{FF2B5EF4-FFF2-40B4-BE49-F238E27FC236}">
                  <a16:creationId xmlns:a16="http://schemas.microsoft.com/office/drawing/2014/main" id="{FF9B521A-E0D1-AD03-FE5F-9837DD8851D5}"/>
                </a:ext>
              </a:extLst>
            </p:cNvPr>
            <p:cNvSpPr/>
            <p:nvPr/>
          </p:nvSpPr>
          <p:spPr>
            <a:xfrm>
              <a:off x="0" y="0"/>
              <a:ext cx="1073856" cy="1934633"/>
            </a:xfrm>
            <a:custGeom>
              <a:avLst/>
              <a:gdLst/>
              <a:ahLst/>
              <a:cxnLst/>
              <a:rect l="l" t="t" r="r" b="b"/>
              <a:pathLst>
                <a:path w="1073856" h="1934633">
                  <a:moveTo>
                    <a:pt x="0" y="0"/>
                  </a:moveTo>
                  <a:lnTo>
                    <a:pt x="1073856" y="0"/>
                  </a:lnTo>
                  <a:lnTo>
                    <a:pt x="1073856" y="1934633"/>
                  </a:lnTo>
                  <a:lnTo>
                    <a:pt x="0" y="1934633"/>
                  </a:lnTo>
                  <a:close/>
                </a:path>
              </a:pathLst>
            </a:custGeom>
            <a:solidFill>
              <a:srgbClr val="231A16"/>
            </a:solidFill>
          </p:spPr>
          <p:txBody>
            <a:bodyPr/>
            <a:lstStyle/>
            <a:p>
              <a:endParaRPr lang="en-US" dirty="0"/>
            </a:p>
          </p:txBody>
        </p:sp>
        <p:sp>
          <p:nvSpPr>
            <p:cNvPr id="14" name="TextBox 14">
              <a:extLst>
                <a:ext uri="{FF2B5EF4-FFF2-40B4-BE49-F238E27FC236}">
                  <a16:creationId xmlns:a16="http://schemas.microsoft.com/office/drawing/2014/main" id="{CD34BBFB-9C8E-D09A-B8BE-6867E7CA3D49}"/>
                </a:ext>
              </a:extLst>
            </p:cNvPr>
            <p:cNvSpPr txBox="1"/>
            <p:nvPr/>
          </p:nvSpPr>
          <p:spPr>
            <a:xfrm>
              <a:off x="0" y="-47625"/>
              <a:ext cx="1073856" cy="1982258"/>
            </a:xfrm>
            <a:prstGeom prst="rect">
              <a:avLst/>
            </a:prstGeom>
          </p:spPr>
          <p:txBody>
            <a:bodyPr lIns="50800" tIns="50800" rIns="50800" bIns="50800" rtlCol="0" anchor="ctr"/>
            <a:lstStyle/>
            <a:p>
              <a:pPr algn="ctr">
                <a:lnSpc>
                  <a:spcPts val="3693"/>
                </a:lnSpc>
              </a:pPr>
              <a:endParaRPr/>
            </a:p>
          </p:txBody>
        </p:sp>
      </p:grpSp>
      <p:sp>
        <p:nvSpPr>
          <p:cNvPr id="17" name="TextBox 17">
            <a:extLst>
              <a:ext uri="{FF2B5EF4-FFF2-40B4-BE49-F238E27FC236}">
                <a16:creationId xmlns:a16="http://schemas.microsoft.com/office/drawing/2014/main" id="{298D0373-90E1-14C6-6C46-4D77324A6BF8}"/>
              </a:ext>
            </a:extLst>
          </p:cNvPr>
          <p:cNvSpPr txBox="1"/>
          <p:nvPr/>
        </p:nvSpPr>
        <p:spPr>
          <a:xfrm>
            <a:off x="3069320" y="360597"/>
            <a:ext cx="12149361" cy="1510031"/>
          </a:xfrm>
          <a:prstGeom prst="rect">
            <a:avLst/>
          </a:prstGeom>
        </p:spPr>
        <p:txBody>
          <a:bodyPr lIns="0" tIns="0" rIns="0" bIns="0" rtlCol="0" anchor="t">
            <a:spAutoFit/>
          </a:bodyPr>
          <a:lstStyle/>
          <a:p>
            <a:pPr marL="0" lvl="0" indent="0" algn="ctr">
              <a:lnSpc>
                <a:spcPts val="12319"/>
              </a:lnSpc>
              <a:spcBef>
                <a:spcPct val="0"/>
              </a:spcBef>
            </a:pPr>
            <a:r>
              <a:rPr lang="en-US" sz="8799" spc="439">
                <a:solidFill>
                  <a:srgbClr val="231A16"/>
                </a:solidFill>
                <a:latin typeface="Vidaloka"/>
                <a:ea typeface="Vidaloka"/>
                <a:cs typeface="Vidaloka"/>
                <a:sym typeface="Vidaloka"/>
              </a:rPr>
              <a:t>Team Members</a:t>
            </a:r>
          </a:p>
        </p:txBody>
      </p:sp>
      <p:sp>
        <p:nvSpPr>
          <p:cNvPr id="18" name="TextBox 18">
            <a:extLst>
              <a:ext uri="{FF2B5EF4-FFF2-40B4-BE49-F238E27FC236}">
                <a16:creationId xmlns:a16="http://schemas.microsoft.com/office/drawing/2014/main" id="{CDD30EE2-00EB-A164-2893-A7A59114E086}"/>
              </a:ext>
            </a:extLst>
          </p:cNvPr>
          <p:cNvSpPr txBox="1"/>
          <p:nvPr/>
        </p:nvSpPr>
        <p:spPr>
          <a:xfrm>
            <a:off x="7696200" y="8562032"/>
            <a:ext cx="3714105" cy="455295"/>
          </a:xfrm>
          <a:prstGeom prst="rect">
            <a:avLst/>
          </a:prstGeom>
        </p:spPr>
        <p:txBody>
          <a:bodyPr lIns="0" tIns="0" rIns="0" bIns="0" rtlCol="0" anchor="t">
            <a:spAutoFit/>
          </a:bodyPr>
          <a:lstStyle/>
          <a:p>
            <a:pPr marL="0" lvl="0" indent="0" algn="l">
              <a:lnSpc>
                <a:spcPts val="3779"/>
              </a:lnSpc>
              <a:spcBef>
                <a:spcPct val="0"/>
              </a:spcBef>
            </a:pPr>
            <a:r>
              <a:rPr lang="en-IN" sz="2700" spc="135" dirty="0">
                <a:solidFill>
                  <a:srgbClr val="E9CAB0"/>
                </a:solidFill>
                <a:latin typeface="Vidaloka"/>
                <a:ea typeface="Vidaloka"/>
                <a:cs typeface="Vidaloka"/>
                <a:sym typeface="Vidaloka"/>
              </a:rPr>
              <a:t>M</a:t>
            </a:r>
            <a:r>
              <a:rPr lang="en-US" sz="2700" spc="135" dirty="0">
                <a:solidFill>
                  <a:srgbClr val="E9CAB0"/>
                </a:solidFill>
                <a:latin typeface="Vidaloka"/>
                <a:ea typeface="Vidaloka"/>
                <a:cs typeface="Vidaloka"/>
                <a:sym typeface="Vidaloka"/>
              </a:rPr>
              <a:t>OHD. SAIF</a:t>
            </a:r>
          </a:p>
        </p:txBody>
      </p:sp>
      <p:sp>
        <p:nvSpPr>
          <p:cNvPr id="19" name="TextBox 19">
            <a:extLst>
              <a:ext uri="{FF2B5EF4-FFF2-40B4-BE49-F238E27FC236}">
                <a16:creationId xmlns:a16="http://schemas.microsoft.com/office/drawing/2014/main" id="{C7B8F505-6349-7AFE-D57E-A27FAB1430C6}"/>
              </a:ext>
            </a:extLst>
          </p:cNvPr>
          <p:cNvSpPr txBox="1"/>
          <p:nvPr/>
        </p:nvSpPr>
        <p:spPr>
          <a:xfrm>
            <a:off x="1979968" y="8562032"/>
            <a:ext cx="3716337" cy="455295"/>
          </a:xfrm>
          <a:prstGeom prst="rect">
            <a:avLst/>
          </a:prstGeom>
        </p:spPr>
        <p:txBody>
          <a:bodyPr lIns="0" tIns="0" rIns="0" bIns="0" rtlCol="0" anchor="t">
            <a:spAutoFit/>
          </a:bodyPr>
          <a:lstStyle/>
          <a:p>
            <a:pPr marL="0" lvl="0" indent="0" algn="l">
              <a:lnSpc>
                <a:spcPts val="3779"/>
              </a:lnSpc>
              <a:spcBef>
                <a:spcPct val="0"/>
              </a:spcBef>
            </a:pPr>
            <a:r>
              <a:rPr lang="en-US" sz="2700" spc="135" dirty="0">
                <a:solidFill>
                  <a:srgbClr val="E9CAB0"/>
                </a:solidFill>
                <a:latin typeface="Vidaloka"/>
                <a:ea typeface="Vidaloka"/>
                <a:cs typeface="Vidaloka"/>
                <a:sym typeface="Vidaloka"/>
              </a:rPr>
              <a:t>HARINI KARANAM</a:t>
            </a:r>
          </a:p>
        </p:txBody>
      </p:sp>
      <p:sp>
        <p:nvSpPr>
          <p:cNvPr id="20" name="TextBox 20">
            <a:extLst>
              <a:ext uri="{FF2B5EF4-FFF2-40B4-BE49-F238E27FC236}">
                <a16:creationId xmlns:a16="http://schemas.microsoft.com/office/drawing/2014/main" id="{AEC86CA1-050E-E3EE-6374-D6BAFD055627}"/>
              </a:ext>
            </a:extLst>
          </p:cNvPr>
          <p:cNvSpPr txBox="1"/>
          <p:nvPr/>
        </p:nvSpPr>
        <p:spPr>
          <a:xfrm>
            <a:off x="13738969" y="8562033"/>
            <a:ext cx="3710831" cy="455295"/>
          </a:xfrm>
          <a:prstGeom prst="rect">
            <a:avLst/>
          </a:prstGeom>
        </p:spPr>
        <p:txBody>
          <a:bodyPr lIns="0" tIns="0" rIns="0" bIns="0" rtlCol="0" anchor="t">
            <a:spAutoFit/>
          </a:bodyPr>
          <a:lstStyle/>
          <a:p>
            <a:pPr marL="0" lvl="0" indent="0" algn="l">
              <a:lnSpc>
                <a:spcPts val="3779"/>
              </a:lnSpc>
              <a:spcBef>
                <a:spcPct val="0"/>
              </a:spcBef>
            </a:pPr>
            <a:r>
              <a:rPr lang="en-US" sz="2700" spc="135" dirty="0">
                <a:solidFill>
                  <a:srgbClr val="E9CAB0"/>
                </a:solidFill>
                <a:latin typeface="Vidaloka"/>
                <a:ea typeface="Vidaloka"/>
                <a:cs typeface="Vidaloka"/>
                <a:sym typeface="Vidaloka"/>
              </a:rPr>
              <a:t>ARPAN NAG</a:t>
            </a:r>
          </a:p>
        </p:txBody>
      </p:sp>
      <p:sp>
        <p:nvSpPr>
          <p:cNvPr id="24" name="AutoShape 24">
            <a:extLst>
              <a:ext uri="{FF2B5EF4-FFF2-40B4-BE49-F238E27FC236}">
                <a16:creationId xmlns:a16="http://schemas.microsoft.com/office/drawing/2014/main" id="{C86D3A78-3024-BD7C-BB11-D4BA9E9FD426}"/>
              </a:ext>
            </a:extLst>
          </p:cNvPr>
          <p:cNvSpPr/>
          <p:nvPr/>
        </p:nvSpPr>
        <p:spPr>
          <a:xfrm>
            <a:off x="767469" y="2211147"/>
            <a:ext cx="16755530" cy="0"/>
          </a:xfrm>
          <a:prstGeom prst="line">
            <a:avLst/>
          </a:prstGeom>
          <a:ln w="38100" cap="flat">
            <a:solidFill>
              <a:srgbClr val="784928"/>
            </a:solidFill>
            <a:prstDash val="solid"/>
            <a:headEnd type="none" w="sm" len="sm"/>
            <a:tailEnd type="none" w="sm" len="sm"/>
          </a:ln>
        </p:spPr>
        <p:txBody>
          <a:bodyPr/>
          <a:lstStyle/>
          <a:p>
            <a:endParaRPr lang="en-US"/>
          </a:p>
        </p:txBody>
      </p:sp>
      <p:pic>
        <p:nvPicPr>
          <p:cNvPr id="26" name="Picture 25">
            <a:extLst>
              <a:ext uri="{FF2B5EF4-FFF2-40B4-BE49-F238E27FC236}">
                <a16:creationId xmlns:a16="http://schemas.microsoft.com/office/drawing/2014/main" id="{4CFDE0D0-84C6-ABC9-200E-E7B1C497E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706" y="3000335"/>
            <a:ext cx="4458352" cy="5175646"/>
          </a:xfrm>
          <a:prstGeom prst="rect">
            <a:avLst/>
          </a:prstGeom>
        </p:spPr>
      </p:pic>
      <p:pic>
        <p:nvPicPr>
          <p:cNvPr id="28" name="Picture 27">
            <a:extLst>
              <a:ext uri="{FF2B5EF4-FFF2-40B4-BE49-F238E27FC236}">
                <a16:creationId xmlns:a16="http://schemas.microsoft.com/office/drawing/2014/main" id="{BF8E18E4-014F-5106-C58E-A5A12B01E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6399" y="2997422"/>
            <a:ext cx="4343401" cy="5175504"/>
          </a:xfrm>
          <a:prstGeom prst="rect">
            <a:avLst/>
          </a:prstGeom>
        </p:spPr>
      </p:pic>
      <p:pic>
        <p:nvPicPr>
          <p:cNvPr id="9" name="Picture 8">
            <a:extLst>
              <a:ext uri="{FF2B5EF4-FFF2-40B4-BE49-F238E27FC236}">
                <a16:creationId xmlns:a16="http://schemas.microsoft.com/office/drawing/2014/main" id="{B9BDF743-405E-B89D-AD36-D2207734A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7600" y="2997422"/>
            <a:ext cx="4466628" cy="5178549"/>
          </a:xfrm>
          <a:prstGeom prst="rect">
            <a:avLst/>
          </a:prstGeom>
        </p:spPr>
      </p:pic>
    </p:spTree>
    <p:extLst>
      <p:ext uri="{BB962C8B-B14F-4D97-AF65-F5344CB8AC3E}">
        <p14:creationId xmlns:p14="http://schemas.microsoft.com/office/powerpoint/2010/main" val="3970785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260658"/>
            <a:ext cx="16230600" cy="1510031"/>
          </a:xfrm>
          <a:prstGeom prst="rect">
            <a:avLst/>
          </a:prstGeom>
        </p:spPr>
        <p:txBody>
          <a:bodyPr lIns="0" tIns="0" rIns="0" bIns="0" rtlCol="0" anchor="t">
            <a:spAutoFit/>
          </a:bodyPr>
          <a:lstStyle/>
          <a:p>
            <a:pPr marL="0" lvl="0" indent="0" algn="ctr">
              <a:lnSpc>
                <a:spcPts val="12319"/>
              </a:lnSpc>
              <a:spcBef>
                <a:spcPct val="0"/>
              </a:spcBef>
            </a:pPr>
            <a:r>
              <a:rPr lang="en-US" sz="8799" spc="439">
                <a:solidFill>
                  <a:srgbClr val="231A16"/>
                </a:solidFill>
                <a:latin typeface="Vidaloka"/>
                <a:ea typeface="Vidaloka"/>
                <a:cs typeface="Vidaloka"/>
                <a:sym typeface="Vidaloka"/>
              </a:rPr>
              <a:t>Background Project</a:t>
            </a:r>
          </a:p>
        </p:txBody>
      </p:sp>
      <p:sp>
        <p:nvSpPr>
          <p:cNvPr id="5" name="TextBox 5"/>
          <p:cNvSpPr txBox="1"/>
          <p:nvPr/>
        </p:nvSpPr>
        <p:spPr>
          <a:xfrm>
            <a:off x="1028700" y="6769325"/>
            <a:ext cx="16230600" cy="2569934"/>
          </a:xfrm>
          <a:prstGeom prst="rect">
            <a:avLst/>
          </a:prstGeom>
        </p:spPr>
        <p:txBody>
          <a:bodyPr lIns="0" tIns="0" rIns="0" bIns="0" rtlCol="0" anchor="t">
            <a:spAutoFit/>
          </a:bodyPr>
          <a:lstStyle/>
          <a:p>
            <a:pPr algn="just">
              <a:lnSpc>
                <a:spcPts val="3359"/>
              </a:lnSpc>
              <a:spcBef>
                <a:spcPct val="0"/>
              </a:spcBef>
            </a:pPr>
            <a:r>
              <a:rPr lang="en-US" sz="2800" dirty="0">
                <a:latin typeface="Futura" panose="020B0604020202020204" charset="0"/>
              </a:rPr>
              <a:t>Adventure Works Cycles is a multinational bicycle manufacturer expanding markets by leveraging Mexico-based production, web sales, and targeting its best customers globally. In this project, we analyze overall sales and profit based on business requirements using Excel, Power BI, Tableau, and SQL. We have visualized raw data for the client and performed data modeling to identify regional and country-level growth trends, helping the company adapt sales strategies to maintain and increase its competitive edge.</a:t>
            </a:r>
            <a:endParaRPr lang="en-US" sz="2800" dirty="0">
              <a:solidFill>
                <a:srgbClr val="231A16"/>
              </a:solidFill>
              <a:latin typeface="Futura" panose="020B0604020202020204" charset="0"/>
              <a:ea typeface="Futura"/>
              <a:cs typeface="Futura"/>
              <a:sym typeface="Futura"/>
            </a:endParaRPr>
          </a:p>
        </p:txBody>
      </p:sp>
      <p:sp>
        <p:nvSpPr>
          <p:cNvPr id="6" name="TextBox 6"/>
          <p:cNvSpPr txBox="1"/>
          <p:nvPr/>
        </p:nvSpPr>
        <p:spPr>
          <a:xfrm>
            <a:off x="1028700" y="6064045"/>
            <a:ext cx="16230600" cy="622935"/>
          </a:xfrm>
          <a:prstGeom prst="rect">
            <a:avLst/>
          </a:prstGeom>
        </p:spPr>
        <p:txBody>
          <a:bodyPr lIns="0" tIns="0" rIns="0" bIns="0" rtlCol="0" anchor="t">
            <a:spAutoFit/>
          </a:bodyPr>
          <a:lstStyle/>
          <a:p>
            <a:pPr marL="0" lvl="0" indent="0" algn="l">
              <a:lnSpc>
                <a:spcPts val="5040"/>
              </a:lnSpc>
              <a:spcBef>
                <a:spcPct val="0"/>
              </a:spcBef>
            </a:pPr>
            <a:r>
              <a:rPr lang="en-US" sz="3600" spc="179" dirty="0">
                <a:solidFill>
                  <a:srgbClr val="231A16"/>
                </a:solidFill>
                <a:latin typeface="Vidaloka"/>
                <a:ea typeface="Vidaloka"/>
                <a:cs typeface="Vidaloka"/>
                <a:sym typeface="Vidaloka"/>
              </a:rPr>
              <a:t>Current scenario:</a:t>
            </a:r>
          </a:p>
        </p:txBody>
      </p:sp>
      <p:sp>
        <p:nvSpPr>
          <p:cNvPr id="7" name="AutoShape 7"/>
          <p:cNvSpPr/>
          <p:nvPr/>
        </p:nvSpPr>
        <p:spPr>
          <a:xfrm>
            <a:off x="0" y="2046914"/>
            <a:ext cx="8996839" cy="0"/>
          </a:xfrm>
          <a:prstGeom prst="line">
            <a:avLst/>
          </a:prstGeom>
          <a:ln w="38100" cap="flat">
            <a:solidFill>
              <a:srgbClr val="784928"/>
            </a:solidFill>
            <a:prstDash val="solid"/>
            <a:headEnd type="none" w="sm" len="sm"/>
            <a:tailEnd type="none" w="sm" len="sm"/>
          </a:ln>
        </p:spPr>
        <p:txBody>
          <a:bodyPr/>
          <a:lstStyle/>
          <a:p>
            <a:endParaRPr lang="en-US"/>
          </a:p>
        </p:txBody>
      </p:sp>
      <p:sp>
        <p:nvSpPr>
          <p:cNvPr id="8" name="AutoShape 8"/>
          <p:cNvSpPr/>
          <p:nvPr/>
        </p:nvSpPr>
        <p:spPr>
          <a:xfrm>
            <a:off x="9291161" y="6057900"/>
            <a:ext cx="8996839" cy="0"/>
          </a:xfrm>
          <a:prstGeom prst="line">
            <a:avLst/>
          </a:prstGeom>
          <a:ln w="38100" cap="flat">
            <a:solidFill>
              <a:srgbClr val="784928"/>
            </a:solidFill>
            <a:prstDash val="solid"/>
            <a:headEnd type="none" w="sm" len="sm"/>
            <a:tailEnd type="none" w="sm" len="sm"/>
          </a:ln>
        </p:spPr>
        <p:txBody>
          <a:bodyPr/>
          <a:lstStyle/>
          <a:p>
            <a:endParaRPr lang="en-US"/>
          </a:p>
        </p:txBody>
      </p:sp>
      <p:pic>
        <p:nvPicPr>
          <p:cNvPr id="10" name="Picture 9">
            <a:extLst>
              <a:ext uri="{FF2B5EF4-FFF2-40B4-BE49-F238E27FC236}">
                <a16:creationId xmlns:a16="http://schemas.microsoft.com/office/drawing/2014/main" id="{4DCEC52E-DDCB-FAB8-D994-7FE443C8F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6" y="2218364"/>
            <a:ext cx="18283084" cy="3763336"/>
          </a:xfrm>
          <a:prstGeom prst="rect">
            <a:avLst/>
          </a:prstGeom>
        </p:spPr>
      </p:pic>
      <p:sp>
        <p:nvSpPr>
          <p:cNvPr id="11" name="TextBox 11">
            <a:extLst>
              <a:ext uri="{FF2B5EF4-FFF2-40B4-BE49-F238E27FC236}">
                <a16:creationId xmlns:a16="http://schemas.microsoft.com/office/drawing/2014/main" id="{AC696631-DA72-3A50-38C8-EE1B66171E15}"/>
              </a:ext>
            </a:extLst>
          </p:cNvPr>
          <p:cNvSpPr txBox="1"/>
          <p:nvPr/>
        </p:nvSpPr>
        <p:spPr>
          <a:xfrm>
            <a:off x="15773400" y="9031783"/>
            <a:ext cx="1891943" cy="889539"/>
          </a:xfrm>
          <a:prstGeom prst="rect">
            <a:avLst/>
          </a:prstGeom>
        </p:spPr>
        <p:txBody>
          <a:bodyPr lIns="0" tIns="0" rIns="0" bIns="0" rtlCol="0" anchor="t">
            <a:spAutoFit/>
          </a:bodyPr>
          <a:lstStyle/>
          <a:p>
            <a:pPr algn="l">
              <a:lnSpc>
                <a:spcPts val="3693"/>
              </a:lnSpc>
              <a:spcBef>
                <a:spcPct val="0"/>
              </a:spcBef>
            </a:pPr>
            <a:r>
              <a:rPr lang="en-US" sz="2638" b="1" dirty="0">
                <a:solidFill>
                  <a:srgbClr val="784928"/>
                </a:solidFill>
                <a:latin typeface="Futura Bold"/>
                <a:ea typeface="Futura Bold"/>
                <a:cs typeface="Futura Bold"/>
                <a:sym typeface="Futura Bold"/>
              </a:rPr>
              <a:t>ADVENTURE WORKS</a:t>
            </a:r>
          </a:p>
        </p:txBody>
      </p:sp>
      <p:pic>
        <p:nvPicPr>
          <p:cNvPr id="2" name="Picture 1">
            <a:extLst>
              <a:ext uri="{FF2B5EF4-FFF2-40B4-BE49-F238E27FC236}">
                <a16:creationId xmlns:a16="http://schemas.microsoft.com/office/drawing/2014/main" id="{3D838D7A-FE72-94C0-E520-790CD08965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31377" y="9115300"/>
            <a:ext cx="942023" cy="905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9225820" y="-123238"/>
            <a:ext cx="0" cy="10533477"/>
          </a:xfrm>
          <a:prstGeom prst="line">
            <a:avLst/>
          </a:prstGeom>
          <a:ln w="38100" cap="flat">
            <a:solidFill>
              <a:srgbClr val="784928"/>
            </a:solidFill>
            <a:prstDash val="solid"/>
            <a:headEnd type="none" w="sm" len="sm"/>
            <a:tailEnd type="none" w="sm" len="sm"/>
          </a:ln>
        </p:spPr>
        <p:txBody>
          <a:bodyPr/>
          <a:lstStyle/>
          <a:p>
            <a:endParaRPr lang="en-US"/>
          </a:p>
        </p:txBody>
      </p:sp>
      <p:grpSp>
        <p:nvGrpSpPr>
          <p:cNvPr id="4" name="Group 4"/>
          <p:cNvGrpSpPr/>
          <p:nvPr/>
        </p:nvGrpSpPr>
        <p:grpSpPr>
          <a:xfrm>
            <a:off x="8571778" y="1028700"/>
            <a:ext cx="1289035" cy="1319580"/>
            <a:chOff x="0" y="0"/>
            <a:chExt cx="291492" cy="298399"/>
          </a:xfrm>
        </p:grpSpPr>
        <p:sp>
          <p:nvSpPr>
            <p:cNvPr id="5" name="Freeform 5"/>
            <p:cNvSpPr/>
            <p:nvPr/>
          </p:nvSpPr>
          <p:spPr>
            <a:xfrm>
              <a:off x="0" y="0"/>
              <a:ext cx="291492" cy="298399"/>
            </a:xfrm>
            <a:custGeom>
              <a:avLst/>
              <a:gdLst/>
              <a:ahLst/>
              <a:cxnLst/>
              <a:rect l="l" t="t" r="r" b="b"/>
              <a:pathLst>
                <a:path w="291492" h="298399">
                  <a:moveTo>
                    <a:pt x="0" y="0"/>
                  </a:moveTo>
                  <a:lnTo>
                    <a:pt x="291492" y="0"/>
                  </a:lnTo>
                  <a:lnTo>
                    <a:pt x="291492" y="298399"/>
                  </a:lnTo>
                  <a:lnTo>
                    <a:pt x="0" y="298399"/>
                  </a:lnTo>
                  <a:close/>
                </a:path>
              </a:pathLst>
            </a:custGeom>
            <a:solidFill>
              <a:srgbClr val="784928"/>
            </a:solidFill>
          </p:spPr>
          <p:txBody>
            <a:bodyPr/>
            <a:lstStyle/>
            <a:p>
              <a:endParaRPr lang="en-US"/>
            </a:p>
          </p:txBody>
        </p:sp>
        <p:sp>
          <p:nvSpPr>
            <p:cNvPr id="6" name="TextBox 6"/>
            <p:cNvSpPr txBox="1"/>
            <p:nvPr/>
          </p:nvSpPr>
          <p:spPr>
            <a:xfrm>
              <a:off x="0" y="-47625"/>
              <a:ext cx="291492" cy="346024"/>
            </a:xfrm>
            <a:prstGeom prst="rect">
              <a:avLst/>
            </a:prstGeom>
          </p:spPr>
          <p:txBody>
            <a:bodyPr lIns="50800" tIns="50800" rIns="50800" bIns="50800" rtlCol="0" anchor="ctr"/>
            <a:lstStyle/>
            <a:p>
              <a:pPr algn="ctr">
                <a:lnSpc>
                  <a:spcPts val="3693"/>
                </a:lnSpc>
              </a:pPr>
              <a:endParaRPr/>
            </a:p>
          </p:txBody>
        </p:sp>
      </p:grpSp>
      <p:grpSp>
        <p:nvGrpSpPr>
          <p:cNvPr id="7" name="Group 7"/>
          <p:cNvGrpSpPr/>
          <p:nvPr/>
        </p:nvGrpSpPr>
        <p:grpSpPr>
          <a:xfrm>
            <a:off x="8571778" y="4483710"/>
            <a:ext cx="1289035" cy="1319580"/>
            <a:chOff x="0" y="0"/>
            <a:chExt cx="291492" cy="298399"/>
          </a:xfrm>
        </p:grpSpPr>
        <p:sp>
          <p:nvSpPr>
            <p:cNvPr id="8" name="Freeform 8"/>
            <p:cNvSpPr/>
            <p:nvPr/>
          </p:nvSpPr>
          <p:spPr>
            <a:xfrm>
              <a:off x="0" y="0"/>
              <a:ext cx="291492" cy="298399"/>
            </a:xfrm>
            <a:custGeom>
              <a:avLst/>
              <a:gdLst/>
              <a:ahLst/>
              <a:cxnLst/>
              <a:rect l="l" t="t" r="r" b="b"/>
              <a:pathLst>
                <a:path w="291492" h="298399">
                  <a:moveTo>
                    <a:pt x="0" y="0"/>
                  </a:moveTo>
                  <a:lnTo>
                    <a:pt x="291492" y="0"/>
                  </a:lnTo>
                  <a:lnTo>
                    <a:pt x="291492" y="298399"/>
                  </a:lnTo>
                  <a:lnTo>
                    <a:pt x="0" y="298399"/>
                  </a:lnTo>
                  <a:close/>
                </a:path>
              </a:pathLst>
            </a:custGeom>
            <a:solidFill>
              <a:srgbClr val="784928"/>
            </a:solidFill>
          </p:spPr>
          <p:txBody>
            <a:bodyPr/>
            <a:lstStyle/>
            <a:p>
              <a:endParaRPr lang="en-US"/>
            </a:p>
          </p:txBody>
        </p:sp>
        <p:sp>
          <p:nvSpPr>
            <p:cNvPr id="9" name="TextBox 9"/>
            <p:cNvSpPr txBox="1"/>
            <p:nvPr/>
          </p:nvSpPr>
          <p:spPr>
            <a:xfrm>
              <a:off x="0" y="-47625"/>
              <a:ext cx="291492" cy="346024"/>
            </a:xfrm>
            <a:prstGeom prst="rect">
              <a:avLst/>
            </a:prstGeom>
          </p:spPr>
          <p:txBody>
            <a:bodyPr lIns="50800" tIns="50800" rIns="50800" bIns="50800" rtlCol="0" anchor="ctr"/>
            <a:lstStyle/>
            <a:p>
              <a:pPr algn="ctr">
                <a:lnSpc>
                  <a:spcPts val="3693"/>
                </a:lnSpc>
              </a:pPr>
              <a:endParaRPr/>
            </a:p>
          </p:txBody>
        </p:sp>
      </p:grpSp>
      <p:grpSp>
        <p:nvGrpSpPr>
          <p:cNvPr id="10" name="Group 10"/>
          <p:cNvGrpSpPr/>
          <p:nvPr/>
        </p:nvGrpSpPr>
        <p:grpSpPr>
          <a:xfrm>
            <a:off x="8557750" y="8214164"/>
            <a:ext cx="1289035" cy="1319580"/>
            <a:chOff x="0" y="0"/>
            <a:chExt cx="291492" cy="298399"/>
          </a:xfrm>
        </p:grpSpPr>
        <p:sp>
          <p:nvSpPr>
            <p:cNvPr id="11" name="Freeform 11"/>
            <p:cNvSpPr/>
            <p:nvPr/>
          </p:nvSpPr>
          <p:spPr>
            <a:xfrm>
              <a:off x="0" y="0"/>
              <a:ext cx="291492" cy="298399"/>
            </a:xfrm>
            <a:custGeom>
              <a:avLst/>
              <a:gdLst/>
              <a:ahLst/>
              <a:cxnLst/>
              <a:rect l="l" t="t" r="r" b="b"/>
              <a:pathLst>
                <a:path w="291492" h="298399">
                  <a:moveTo>
                    <a:pt x="0" y="0"/>
                  </a:moveTo>
                  <a:lnTo>
                    <a:pt x="291492" y="0"/>
                  </a:lnTo>
                  <a:lnTo>
                    <a:pt x="291492" y="298399"/>
                  </a:lnTo>
                  <a:lnTo>
                    <a:pt x="0" y="298399"/>
                  </a:lnTo>
                  <a:close/>
                </a:path>
              </a:pathLst>
            </a:custGeom>
            <a:solidFill>
              <a:srgbClr val="784928"/>
            </a:solidFill>
          </p:spPr>
          <p:txBody>
            <a:bodyPr/>
            <a:lstStyle/>
            <a:p>
              <a:endParaRPr lang="en-US"/>
            </a:p>
          </p:txBody>
        </p:sp>
        <p:sp>
          <p:nvSpPr>
            <p:cNvPr id="12" name="TextBox 12"/>
            <p:cNvSpPr txBox="1"/>
            <p:nvPr/>
          </p:nvSpPr>
          <p:spPr>
            <a:xfrm>
              <a:off x="0" y="-47625"/>
              <a:ext cx="291492" cy="346024"/>
            </a:xfrm>
            <a:prstGeom prst="rect">
              <a:avLst/>
            </a:prstGeom>
          </p:spPr>
          <p:txBody>
            <a:bodyPr lIns="50800" tIns="50800" rIns="50800" bIns="50800" rtlCol="0" anchor="ctr"/>
            <a:lstStyle/>
            <a:p>
              <a:pPr algn="ctr">
                <a:lnSpc>
                  <a:spcPts val="3693"/>
                </a:lnSpc>
              </a:pPr>
              <a:endParaRPr/>
            </a:p>
          </p:txBody>
        </p:sp>
      </p:grpSp>
      <p:sp>
        <p:nvSpPr>
          <p:cNvPr id="13" name="Freeform 13"/>
          <p:cNvSpPr/>
          <p:nvPr/>
        </p:nvSpPr>
        <p:spPr>
          <a:xfrm>
            <a:off x="8773446" y="1236116"/>
            <a:ext cx="904748" cy="904748"/>
          </a:xfrm>
          <a:custGeom>
            <a:avLst/>
            <a:gdLst/>
            <a:ahLst/>
            <a:cxnLst/>
            <a:rect l="l" t="t" r="r" b="b"/>
            <a:pathLst>
              <a:path w="904748" h="904748">
                <a:moveTo>
                  <a:pt x="0" y="0"/>
                </a:moveTo>
                <a:lnTo>
                  <a:pt x="904748" y="0"/>
                </a:lnTo>
                <a:lnTo>
                  <a:pt x="904748" y="904748"/>
                </a:lnTo>
                <a:lnTo>
                  <a:pt x="0" y="9047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a:off x="8763921" y="4746985"/>
            <a:ext cx="904748" cy="904748"/>
          </a:xfrm>
          <a:custGeom>
            <a:avLst/>
            <a:gdLst/>
            <a:ahLst/>
            <a:cxnLst/>
            <a:rect l="l" t="t" r="r" b="b"/>
            <a:pathLst>
              <a:path w="904748" h="904748">
                <a:moveTo>
                  <a:pt x="0" y="0"/>
                </a:moveTo>
                <a:lnTo>
                  <a:pt x="904748" y="0"/>
                </a:lnTo>
                <a:lnTo>
                  <a:pt x="904748" y="904748"/>
                </a:lnTo>
                <a:lnTo>
                  <a:pt x="0" y="9047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Freeform 21"/>
          <p:cNvSpPr/>
          <p:nvPr/>
        </p:nvSpPr>
        <p:spPr>
          <a:xfrm>
            <a:off x="8796155" y="8390107"/>
            <a:ext cx="840280" cy="1083932"/>
          </a:xfrm>
          <a:custGeom>
            <a:avLst/>
            <a:gdLst/>
            <a:ahLst/>
            <a:cxnLst/>
            <a:rect l="l" t="t" r="r" b="b"/>
            <a:pathLst>
              <a:path w="840280" h="1083932">
                <a:moveTo>
                  <a:pt x="0" y="0"/>
                </a:moveTo>
                <a:lnTo>
                  <a:pt x="840280" y="0"/>
                </a:lnTo>
                <a:lnTo>
                  <a:pt x="840280" y="1083932"/>
                </a:lnTo>
                <a:lnTo>
                  <a:pt x="0" y="10839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extBox 22"/>
          <p:cNvSpPr txBox="1"/>
          <p:nvPr/>
        </p:nvSpPr>
        <p:spPr>
          <a:xfrm>
            <a:off x="627568" y="634661"/>
            <a:ext cx="7793650" cy="2279791"/>
          </a:xfrm>
          <a:prstGeom prst="rect">
            <a:avLst/>
          </a:prstGeom>
        </p:spPr>
        <p:txBody>
          <a:bodyPr lIns="0" tIns="0" rIns="0" bIns="0" rtlCol="0" anchor="t">
            <a:spAutoFit/>
          </a:bodyPr>
          <a:lstStyle/>
          <a:p>
            <a:pPr marL="0" lvl="0" indent="0" algn="l">
              <a:lnSpc>
                <a:spcPts val="8799"/>
              </a:lnSpc>
            </a:pPr>
            <a:r>
              <a:rPr lang="en-US" sz="8799" spc="439" dirty="0">
                <a:solidFill>
                  <a:srgbClr val="231A16"/>
                </a:solidFill>
                <a:latin typeface="Vidaloka"/>
                <a:ea typeface="Vidaloka"/>
                <a:cs typeface="Vidaloka"/>
                <a:sym typeface="Vidaloka"/>
              </a:rPr>
              <a:t>Project</a:t>
            </a:r>
          </a:p>
          <a:p>
            <a:pPr marL="0" lvl="0" indent="0" algn="l">
              <a:lnSpc>
                <a:spcPts val="8799"/>
              </a:lnSpc>
            </a:pPr>
            <a:r>
              <a:rPr lang="en-US" sz="8799" spc="439" dirty="0">
                <a:solidFill>
                  <a:srgbClr val="231A16"/>
                </a:solidFill>
                <a:latin typeface="Vidaloka"/>
                <a:ea typeface="Vidaloka"/>
                <a:cs typeface="Vidaloka"/>
                <a:sym typeface="Vidaloka"/>
              </a:rPr>
              <a:t>Analysis</a:t>
            </a:r>
          </a:p>
        </p:txBody>
      </p:sp>
      <p:sp>
        <p:nvSpPr>
          <p:cNvPr id="23" name="TextBox 23"/>
          <p:cNvSpPr txBox="1"/>
          <p:nvPr/>
        </p:nvSpPr>
        <p:spPr>
          <a:xfrm>
            <a:off x="10145967" y="1646578"/>
            <a:ext cx="7139418" cy="1688924"/>
          </a:xfrm>
          <a:prstGeom prst="rect">
            <a:avLst/>
          </a:prstGeom>
        </p:spPr>
        <p:txBody>
          <a:bodyPr lIns="0" tIns="0" rIns="0" bIns="0" rtlCol="0" anchor="t">
            <a:spAutoFit/>
          </a:bodyPr>
          <a:lstStyle/>
          <a:p>
            <a:pPr lvl="0">
              <a:lnSpc>
                <a:spcPts val="3359"/>
              </a:lnSpc>
              <a:spcBef>
                <a:spcPct val="0"/>
              </a:spcBef>
            </a:pPr>
            <a:r>
              <a:rPr lang="en-US" sz="2400" dirty="0">
                <a:latin typeface="Futura" panose="020B0604020202020204" charset="0"/>
              </a:rPr>
              <a:t>Our detailed analysis shows total sales of </a:t>
            </a:r>
            <a:r>
              <a:rPr lang="en-US" sz="2400" b="1" dirty="0">
                <a:latin typeface="Futura" panose="020B0604020202020204" charset="0"/>
              </a:rPr>
              <a:t>$31.71M</a:t>
            </a:r>
            <a:r>
              <a:rPr lang="en-US" sz="2400" dirty="0">
                <a:latin typeface="Futura" panose="020B0604020202020204" charset="0"/>
              </a:rPr>
              <a:t> across </a:t>
            </a:r>
            <a:r>
              <a:rPr lang="en-US" sz="2400" b="1" dirty="0">
                <a:latin typeface="Futura" panose="020B0604020202020204" charset="0"/>
              </a:rPr>
              <a:t>6 countries</a:t>
            </a:r>
            <a:r>
              <a:rPr lang="en-US" sz="2400" dirty="0">
                <a:latin typeface="Futura" panose="020B0604020202020204" charset="0"/>
              </a:rPr>
              <a:t>, covering </a:t>
            </a:r>
            <a:r>
              <a:rPr lang="en-US" sz="2400" b="1" dirty="0">
                <a:latin typeface="Futura" panose="020B0604020202020204" charset="0"/>
              </a:rPr>
              <a:t>504 products</a:t>
            </a:r>
            <a:r>
              <a:rPr lang="en-US" sz="2400" dirty="0">
                <a:latin typeface="Futura" panose="020B0604020202020204" charset="0"/>
              </a:rPr>
              <a:t> divided into </a:t>
            </a:r>
            <a:r>
              <a:rPr lang="en-US" sz="2400" b="1" dirty="0">
                <a:latin typeface="Futura" panose="020B0604020202020204" charset="0"/>
              </a:rPr>
              <a:t>3 categories</a:t>
            </a:r>
            <a:r>
              <a:rPr lang="en-US" sz="2400" dirty="0">
                <a:latin typeface="Futura" panose="020B0604020202020204" charset="0"/>
              </a:rPr>
              <a:t>, with a total profit of </a:t>
            </a:r>
            <a:r>
              <a:rPr lang="en-US" sz="2400" b="1" dirty="0">
                <a:latin typeface="Futura" panose="020B0604020202020204" charset="0"/>
              </a:rPr>
              <a:t>$14.43M</a:t>
            </a:r>
            <a:r>
              <a:rPr lang="en-US" sz="2400" dirty="0">
                <a:latin typeface="Futura" panose="020B0604020202020204" charset="0"/>
              </a:rPr>
              <a:t> over </a:t>
            </a:r>
            <a:r>
              <a:rPr lang="en-US" sz="2400" b="1" dirty="0">
                <a:latin typeface="Futura" panose="020B0604020202020204" charset="0"/>
              </a:rPr>
              <a:t>5 years</a:t>
            </a:r>
            <a:r>
              <a:rPr lang="en-US" sz="2400" dirty="0">
                <a:latin typeface="Futura" panose="020B0604020202020204" charset="0"/>
              </a:rPr>
              <a:t>.</a:t>
            </a:r>
            <a:endParaRPr lang="en-US" sz="2400" dirty="0">
              <a:solidFill>
                <a:srgbClr val="231A16"/>
              </a:solidFill>
              <a:latin typeface="Futura" panose="020B0604020202020204" charset="0"/>
              <a:ea typeface="Futura"/>
              <a:cs typeface="Futura"/>
              <a:sym typeface="Futura"/>
            </a:endParaRPr>
          </a:p>
        </p:txBody>
      </p:sp>
      <p:sp>
        <p:nvSpPr>
          <p:cNvPr id="24" name="TextBox 24"/>
          <p:cNvSpPr txBox="1"/>
          <p:nvPr/>
        </p:nvSpPr>
        <p:spPr>
          <a:xfrm>
            <a:off x="10145967" y="5266034"/>
            <a:ext cx="7139418" cy="2582758"/>
          </a:xfrm>
          <a:prstGeom prst="rect">
            <a:avLst/>
          </a:prstGeom>
        </p:spPr>
        <p:txBody>
          <a:bodyPr lIns="0" tIns="0" rIns="0" bIns="0" rtlCol="0" anchor="t">
            <a:spAutoFit/>
          </a:bodyPr>
          <a:lstStyle/>
          <a:p>
            <a:pPr lvl="0" algn="just">
              <a:lnSpc>
                <a:spcPts val="3359"/>
              </a:lnSpc>
              <a:spcBef>
                <a:spcPct val="0"/>
              </a:spcBef>
            </a:pPr>
            <a:r>
              <a:rPr lang="en-US" sz="2400" b="1" dirty="0">
                <a:latin typeface="Futura" panose="020B0604020202020204" charset="0"/>
              </a:rPr>
              <a:t>Mountain-200 Black (sizes 46 and 42) </a:t>
            </a:r>
            <a:r>
              <a:rPr lang="en-US" sz="2400" dirty="0">
                <a:latin typeface="Futura" panose="020B0604020202020204" charset="0"/>
              </a:rPr>
              <a:t>recorded the highest sales, while </a:t>
            </a:r>
            <a:r>
              <a:rPr lang="en-US" sz="2400" b="1" dirty="0">
                <a:latin typeface="Futura" panose="020B0604020202020204" charset="0"/>
              </a:rPr>
              <a:t>Racing Socks (Size L) </a:t>
            </a:r>
            <a:r>
              <a:rPr lang="en-US" sz="2400" dirty="0">
                <a:latin typeface="Futura" panose="020B0604020202020204" charset="0"/>
              </a:rPr>
              <a:t>had the lowest sales. Our analysis also shows that the </a:t>
            </a:r>
            <a:r>
              <a:rPr lang="en-US" sz="2400" b="1" dirty="0">
                <a:latin typeface="Futura" panose="020B0604020202020204" charset="0"/>
              </a:rPr>
              <a:t>United States</a:t>
            </a:r>
            <a:r>
              <a:rPr lang="en-US" sz="2400" dirty="0">
                <a:latin typeface="Futura" panose="020B0604020202020204" charset="0"/>
              </a:rPr>
              <a:t> generated the highest sales, whereas </a:t>
            </a:r>
            <a:r>
              <a:rPr lang="en-US" sz="2400" b="1" dirty="0">
                <a:latin typeface="Futura" panose="020B0604020202020204" charset="0"/>
              </a:rPr>
              <a:t>Canada</a:t>
            </a:r>
            <a:r>
              <a:rPr lang="en-US" sz="2400" dirty="0">
                <a:latin typeface="Futura" panose="020B0604020202020204" charset="0"/>
              </a:rPr>
              <a:t> had the lowest. Sales declined in </a:t>
            </a:r>
            <a:r>
              <a:rPr lang="en-US" sz="2400" b="1" dirty="0">
                <a:latin typeface="Futura" panose="020B0604020202020204" charset="0"/>
              </a:rPr>
              <a:t>2014</a:t>
            </a:r>
            <a:r>
              <a:rPr lang="en-US" sz="2400" dirty="0">
                <a:latin typeface="Futura" panose="020B0604020202020204" charset="0"/>
              </a:rPr>
              <a:t>, while strong growth was observed in </a:t>
            </a:r>
            <a:r>
              <a:rPr lang="en-US" sz="2400" b="1" dirty="0">
                <a:latin typeface="Futura" panose="020B0604020202020204" charset="0"/>
              </a:rPr>
              <a:t>2011</a:t>
            </a:r>
            <a:r>
              <a:rPr lang="en-US" sz="2400" dirty="0">
                <a:latin typeface="Futura" panose="020B0604020202020204" charset="0"/>
              </a:rPr>
              <a:t> and </a:t>
            </a:r>
            <a:r>
              <a:rPr lang="en-US" sz="2400" b="1" dirty="0">
                <a:latin typeface="Futura" panose="020B0604020202020204" charset="0"/>
              </a:rPr>
              <a:t>2013</a:t>
            </a:r>
            <a:r>
              <a:rPr lang="en-US" sz="2400" dirty="0">
                <a:latin typeface="Futura" panose="020B0604020202020204" charset="0"/>
              </a:rPr>
              <a:t>.</a:t>
            </a:r>
            <a:endParaRPr lang="en-US" sz="2400" dirty="0">
              <a:solidFill>
                <a:srgbClr val="231A16"/>
              </a:solidFill>
              <a:latin typeface="Futura" panose="020B0604020202020204" charset="0"/>
              <a:ea typeface="Futura"/>
              <a:cs typeface="Futura"/>
              <a:sym typeface="Futura"/>
            </a:endParaRPr>
          </a:p>
        </p:txBody>
      </p:sp>
      <p:sp>
        <p:nvSpPr>
          <p:cNvPr id="25" name="TextBox 25"/>
          <p:cNvSpPr txBox="1"/>
          <p:nvPr/>
        </p:nvSpPr>
        <p:spPr>
          <a:xfrm>
            <a:off x="10088602" y="8839008"/>
            <a:ext cx="7139418" cy="1274708"/>
          </a:xfrm>
          <a:prstGeom prst="rect">
            <a:avLst/>
          </a:prstGeom>
        </p:spPr>
        <p:txBody>
          <a:bodyPr lIns="0" tIns="0" rIns="0" bIns="0" rtlCol="0" anchor="t">
            <a:spAutoFit/>
          </a:bodyPr>
          <a:lstStyle/>
          <a:p>
            <a:pPr lvl="0" algn="just">
              <a:lnSpc>
                <a:spcPts val="3359"/>
              </a:lnSpc>
              <a:spcBef>
                <a:spcPct val="0"/>
              </a:spcBef>
            </a:pPr>
            <a:r>
              <a:rPr lang="en-US" sz="2400" dirty="0">
                <a:latin typeface="Futura" panose="020B0604020202020204" charset="0"/>
              </a:rPr>
              <a:t>Based on the analysis, sales and profit show an upward trend year-wise , along with valuable country-level insights.</a:t>
            </a:r>
            <a:endParaRPr lang="en-US" sz="2400" dirty="0">
              <a:solidFill>
                <a:srgbClr val="231A16"/>
              </a:solidFill>
              <a:latin typeface="Futura" panose="020B0604020202020204" charset="0"/>
              <a:ea typeface="Futura"/>
              <a:cs typeface="Futura"/>
              <a:sym typeface="Futura"/>
            </a:endParaRPr>
          </a:p>
        </p:txBody>
      </p:sp>
      <p:sp>
        <p:nvSpPr>
          <p:cNvPr id="26" name="TextBox 26"/>
          <p:cNvSpPr txBox="1"/>
          <p:nvPr/>
        </p:nvSpPr>
        <p:spPr>
          <a:xfrm>
            <a:off x="10145967" y="952500"/>
            <a:ext cx="7139418" cy="622935"/>
          </a:xfrm>
          <a:prstGeom prst="rect">
            <a:avLst/>
          </a:prstGeom>
        </p:spPr>
        <p:txBody>
          <a:bodyPr lIns="0" tIns="0" rIns="0" bIns="0" rtlCol="0" anchor="t">
            <a:spAutoFit/>
          </a:bodyPr>
          <a:lstStyle/>
          <a:p>
            <a:pPr marL="0" lvl="0" indent="0" algn="l">
              <a:lnSpc>
                <a:spcPts val="5040"/>
              </a:lnSpc>
              <a:spcBef>
                <a:spcPct val="0"/>
              </a:spcBef>
            </a:pPr>
            <a:r>
              <a:rPr lang="en-US" sz="3600" spc="179" dirty="0">
                <a:solidFill>
                  <a:srgbClr val="231A16"/>
                </a:solidFill>
                <a:latin typeface="Vidaloka"/>
                <a:ea typeface="Vidaloka"/>
                <a:cs typeface="Vidaloka"/>
                <a:sym typeface="Vidaloka"/>
              </a:rPr>
              <a:t>Current Sales Trends:</a:t>
            </a:r>
          </a:p>
        </p:txBody>
      </p:sp>
      <p:sp>
        <p:nvSpPr>
          <p:cNvPr id="27" name="TextBox 27"/>
          <p:cNvSpPr txBox="1"/>
          <p:nvPr/>
        </p:nvSpPr>
        <p:spPr>
          <a:xfrm>
            <a:off x="10145967" y="4576424"/>
            <a:ext cx="7113333" cy="622935"/>
          </a:xfrm>
          <a:prstGeom prst="rect">
            <a:avLst/>
          </a:prstGeom>
        </p:spPr>
        <p:txBody>
          <a:bodyPr lIns="0" tIns="0" rIns="0" bIns="0" rtlCol="0" anchor="t">
            <a:spAutoFit/>
          </a:bodyPr>
          <a:lstStyle/>
          <a:p>
            <a:pPr marL="0" lvl="0" indent="0" algn="l">
              <a:lnSpc>
                <a:spcPts val="5040"/>
              </a:lnSpc>
              <a:spcBef>
                <a:spcPct val="0"/>
              </a:spcBef>
            </a:pPr>
            <a:r>
              <a:rPr lang="en-US" sz="3600" spc="179">
                <a:solidFill>
                  <a:srgbClr val="231A16"/>
                </a:solidFill>
                <a:latin typeface="Vidaloka"/>
                <a:ea typeface="Vidaloka"/>
                <a:cs typeface="Vidaloka"/>
                <a:sym typeface="Vidaloka"/>
              </a:rPr>
              <a:t>Market Insights:</a:t>
            </a:r>
          </a:p>
        </p:txBody>
      </p:sp>
      <p:sp>
        <p:nvSpPr>
          <p:cNvPr id="28" name="TextBox 28"/>
          <p:cNvSpPr txBox="1"/>
          <p:nvPr/>
        </p:nvSpPr>
        <p:spPr>
          <a:xfrm>
            <a:off x="10114687" y="8148365"/>
            <a:ext cx="7113333" cy="622935"/>
          </a:xfrm>
          <a:prstGeom prst="rect">
            <a:avLst/>
          </a:prstGeom>
        </p:spPr>
        <p:txBody>
          <a:bodyPr lIns="0" tIns="0" rIns="0" bIns="0" rtlCol="0" anchor="t">
            <a:spAutoFit/>
          </a:bodyPr>
          <a:lstStyle/>
          <a:p>
            <a:pPr marL="0" lvl="0" indent="0" algn="l">
              <a:lnSpc>
                <a:spcPts val="5040"/>
              </a:lnSpc>
              <a:spcBef>
                <a:spcPct val="0"/>
              </a:spcBef>
            </a:pPr>
            <a:r>
              <a:rPr lang="en-US" sz="3600" spc="179" dirty="0">
                <a:solidFill>
                  <a:srgbClr val="231A16"/>
                </a:solidFill>
                <a:latin typeface="Vidaloka"/>
                <a:ea typeface="Vidaloka"/>
                <a:cs typeface="Vidaloka"/>
                <a:sym typeface="Vidaloka"/>
              </a:rPr>
              <a:t>Feedback:</a:t>
            </a:r>
          </a:p>
        </p:txBody>
      </p:sp>
      <p:sp>
        <p:nvSpPr>
          <p:cNvPr id="29" name="TextBox 29"/>
          <p:cNvSpPr txBox="1"/>
          <p:nvPr/>
        </p:nvSpPr>
        <p:spPr>
          <a:xfrm>
            <a:off x="1612896" y="8109389"/>
            <a:ext cx="1891943" cy="889539"/>
          </a:xfrm>
          <a:prstGeom prst="rect">
            <a:avLst/>
          </a:prstGeom>
        </p:spPr>
        <p:txBody>
          <a:bodyPr lIns="0" tIns="0" rIns="0" bIns="0" rtlCol="0" anchor="t">
            <a:spAutoFit/>
          </a:bodyPr>
          <a:lstStyle/>
          <a:p>
            <a:pPr algn="l">
              <a:lnSpc>
                <a:spcPts val="3693"/>
              </a:lnSpc>
              <a:spcBef>
                <a:spcPct val="0"/>
              </a:spcBef>
            </a:pPr>
            <a:r>
              <a:rPr lang="en-US" sz="2638" b="1" dirty="0">
                <a:solidFill>
                  <a:srgbClr val="784928"/>
                </a:solidFill>
                <a:latin typeface="Futura Bold"/>
                <a:ea typeface="Futura Bold"/>
                <a:cs typeface="Futura Bold"/>
                <a:sym typeface="Futura Bold"/>
              </a:rPr>
              <a:t>ADVENTURE WORKS</a:t>
            </a:r>
          </a:p>
        </p:txBody>
      </p:sp>
      <p:pic>
        <p:nvPicPr>
          <p:cNvPr id="31" name="Picture 30">
            <a:extLst>
              <a:ext uri="{FF2B5EF4-FFF2-40B4-BE49-F238E27FC236}">
                <a16:creationId xmlns:a16="http://schemas.microsoft.com/office/drawing/2014/main" id="{E020798E-6624-723E-D47B-513C3C325D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743" y="3954441"/>
            <a:ext cx="4030821" cy="2623185"/>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78DDBACE-0EB9-CE26-CCD0-5D07D0826E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71141" y="3954441"/>
            <a:ext cx="4150075" cy="2623185"/>
          </a:xfrm>
          <a:prstGeom prst="rect">
            <a:avLst/>
          </a:prstGeom>
          <a:ln>
            <a:noFill/>
          </a:ln>
          <a:effectLst>
            <a:outerShdw blurRad="292100" dist="139700" dir="2700000" algn="tl" rotWithShape="0">
              <a:srgbClr val="333333">
                <a:alpha val="65000"/>
              </a:srgbClr>
            </a:outerShdw>
          </a:effectLst>
        </p:spPr>
      </p:pic>
      <p:pic>
        <p:nvPicPr>
          <p:cNvPr id="35" name="Picture 34">
            <a:extLst>
              <a:ext uri="{FF2B5EF4-FFF2-40B4-BE49-F238E27FC236}">
                <a16:creationId xmlns:a16="http://schemas.microsoft.com/office/drawing/2014/main" id="{F14475C4-4706-C72D-C7B0-DB0D3529FC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71141" y="6743700"/>
            <a:ext cx="4150075" cy="3244045"/>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2B2BB2CF-4674-FB29-F54B-9187609840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7568" y="8214164"/>
            <a:ext cx="942023" cy="905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31A16"/>
        </a:solidFill>
        <a:effectLst/>
      </p:bgPr>
    </p:bg>
    <p:spTree>
      <p:nvGrpSpPr>
        <p:cNvPr id="1" name=""/>
        <p:cNvGrpSpPr/>
        <p:nvPr/>
      </p:nvGrpSpPr>
      <p:grpSpPr>
        <a:xfrm>
          <a:off x="0" y="0"/>
          <a:ext cx="0" cy="0"/>
          <a:chOff x="0" y="0"/>
          <a:chExt cx="0" cy="0"/>
        </a:xfrm>
      </p:grpSpPr>
      <p:grpSp>
        <p:nvGrpSpPr>
          <p:cNvPr id="2" name="Group 2"/>
          <p:cNvGrpSpPr/>
          <p:nvPr/>
        </p:nvGrpSpPr>
        <p:grpSpPr>
          <a:xfrm>
            <a:off x="0" y="2481514"/>
            <a:ext cx="2650331" cy="6776786"/>
            <a:chOff x="0" y="0"/>
            <a:chExt cx="698030" cy="1784833"/>
          </a:xfrm>
        </p:grpSpPr>
        <p:sp>
          <p:nvSpPr>
            <p:cNvPr id="3" name="Freeform 3"/>
            <p:cNvSpPr/>
            <p:nvPr/>
          </p:nvSpPr>
          <p:spPr>
            <a:xfrm>
              <a:off x="0" y="0"/>
              <a:ext cx="698029" cy="1784833"/>
            </a:xfrm>
            <a:custGeom>
              <a:avLst/>
              <a:gdLst/>
              <a:ahLst/>
              <a:cxnLst/>
              <a:rect l="l" t="t" r="r" b="b"/>
              <a:pathLst>
                <a:path w="698029" h="1784833">
                  <a:moveTo>
                    <a:pt x="0" y="0"/>
                  </a:moveTo>
                  <a:lnTo>
                    <a:pt x="698029" y="0"/>
                  </a:lnTo>
                  <a:lnTo>
                    <a:pt x="698029" y="1784833"/>
                  </a:lnTo>
                  <a:lnTo>
                    <a:pt x="0" y="1784833"/>
                  </a:lnTo>
                  <a:close/>
                </a:path>
              </a:pathLst>
            </a:custGeom>
            <a:solidFill>
              <a:srgbClr val="784928"/>
            </a:solidFill>
          </p:spPr>
          <p:txBody>
            <a:bodyPr/>
            <a:lstStyle/>
            <a:p>
              <a:endParaRPr lang="en-US"/>
            </a:p>
          </p:txBody>
        </p:sp>
        <p:sp>
          <p:nvSpPr>
            <p:cNvPr id="4" name="TextBox 4"/>
            <p:cNvSpPr txBox="1"/>
            <p:nvPr/>
          </p:nvSpPr>
          <p:spPr>
            <a:xfrm>
              <a:off x="0" y="-47625"/>
              <a:ext cx="698030" cy="1832458"/>
            </a:xfrm>
            <a:prstGeom prst="rect">
              <a:avLst/>
            </a:prstGeom>
          </p:spPr>
          <p:txBody>
            <a:bodyPr lIns="50800" tIns="50800" rIns="50800" bIns="50800" rtlCol="0" anchor="ctr"/>
            <a:lstStyle/>
            <a:p>
              <a:pPr algn="ctr">
                <a:lnSpc>
                  <a:spcPts val="3693"/>
                </a:lnSpc>
              </a:pPr>
              <a:endParaRPr/>
            </a:p>
          </p:txBody>
        </p:sp>
      </p:grpSp>
      <p:sp>
        <p:nvSpPr>
          <p:cNvPr id="5" name="Freeform 5"/>
          <p:cNvSpPr/>
          <p:nvPr/>
        </p:nvSpPr>
        <p:spPr>
          <a:xfrm>
            <a:off x="720191" y="3332536"/>
            <a:ext cx="1283960" cy="1438244"/>
          </a:xfrm>
          <a:custGeom>
            <a:avLst/>
            <a:gdLst/>
            <a:ahLst/>
            <a:cxnLst/>
            <a:rect l="l" t="t" r="r" b="b"/>
            <a:pathLst>
              <a:path w="1283960" h="1438244">
                <a:moveTo>
                  <a:pt x="0" y="0"/>
                </a:moveTo>
                <a:lnTo>
                  <a:pt x="1283960" y="0"/>
                </a:lnTo>
                <a:lnTo>
                  <a:pt x="1283960" y="1438245"/>
                </a:lnTo>
                <a:lnTo>
                  <a:pt x="0" y="14382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720191" y="5285013"/>
            <a:ext cx="1297591" cy="1441768"/>
          </a:xfrm>
          <a:custGeom>
            <a:avLst/>
            <a:gdLst/>
            <a:ahLst/>
            <a:cxnLst/>
            <a:rect l="l" t="t" r="r" b="b"/>
            <a:pathLst>
              <a:path w="1297591" h="1441768">
                <a:moveTo>
                  <a:pt x="0" y="0"/>
                </a:moveTo>
                <a:lnTo>
                  <a:pt x="1297591" y="0"/>
                </a:lnTo>
                <a:lnTo>
                  <a:pt x="1297591" y="1441768"/>
                </a:lnTo>
                <a:lnTo>
                  <a:pt x="0" y="14417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720191" y="7500486"/>
            <a:ext cx="1297591" cy="1252765"/>
          </a:xfrm>
          <a:custGeom>
            <a:avLst/>
            <a:gdLst/>
            <a:ahLst/>
            <a:cxnLst/>
            <a:rect l="l" t="t" r="r" b="b"/>
            <a:pathLst>
              <a:path w="1297591" h="1252765">
                <a:moveTo>
                  <a:pt x="0" y="0"/>
                </a:moveTo>
                <a:lnTo>
                  <a:pt x="1297591" y="0"/>
                </a:lnTo>
                <a:lnTo>
                  <a:pt x="1297591" y="1252765"/>
                </a:lnTo>
                <a:lnTo>
                  <a:pt x="0" y="12527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AutoShape 8"/>
          <p:cNvSpPr/>
          <p:nvPr/>
        </p:nvSpPr>
        <p:spPr>
          <a:xfrm>
            <a:off x="3086100" y="2481514"/>
            <a:ext cx="14516100" cy="0"/>
          </a:xfrm>
          <a:prstGeom prst="line">
            <a:avLst/>
          </a:prstGeom>
          <a:ln w="38100" cap="flat">
            <a:solidFill>
              <a:srgbClr val="E9CAB0"/>
            </a:solidFill>
            <a:prstDash val="solid"/>
            <a:headEnd type="none" w="sm" len="sm"/>
            <a:tailEnd type="none" w="sm" len="sm"/>
          </a:ln>
        </p:spPr>
        <p:txBody>
          <a:bodyPr/>
          <a:lstStyle/>
          <a:p>
            <a:endParaRPr lang="en-US"/>
          </a:p>
        </p:txBody>
      </p:sp>
      <p:sp>
        <p:nvSpPr>
          <p:cNvPr id="9" name="TextBox 9"/>
          <p:cNvSpPr txBox="1"/>
          <p:nvPr/>
        </p:nvSpPr>
        <p:spPr>
          <a:xfrm>
            <a:off x="3086100" y="412806"/>
            <a:ext cx="14516100" cy="1510031"/>
          </a:xfrm>
          <a:prstGeom prst="rect">
            <a:avLst/>
          </a:prstGeom>
        </p:spPr>
        <p:txBody>
          <a:bodyPr lIns="0" tIns="0" rIns="0" bIns="0" rtlCol="0" anchor="t">
            <a:spAutoFit/>
          </a:bodyPr>
          <a:lstStyle/>
          <a:p>
            <a:pPr marL="0" lvl="0" indent="0" algn="ctr">
              <a:lnSpc>
                <a:spcPts val="12319"/>
              </a:lnSpc>
              <a:spcBef>
                <a:spcPct val="0"/>
              </a:spcBef>
            </a:pPr>
            <a:r>
              <a:rPr lang="en-US" sz="8799" spc="439" dirty="0">
                <a:solidFill>
                  <a:srgbClr val="E9CAB0"/>
                </a:solidFill>
                <a:latin typeface="Vidaloka"/>
                <a:ea typeface="Vidaloka"/>
                <a:cs typeface="Vidaloka"/>
                <a:sym typeface="Vidaloka"/>
              </a:rPr>
              <a:t>Project KPI Objectives</a:t>
            </a:r>
          </a:p>
        </p:txBody>
      </p:sp>
      <p:sp>
        <p:nvSpPr>
          <p:cNvPr id="10" name="TextBox 10"/>
          <p:cNvSpPr txBox="1"/>
          <p:nvPr/>
        </p:nvSpPr>
        <p:spPr>
          <a:xfrm>
            <a:off x="3086099" y="3700714"/>
            <a:ext cx="6568351" cy="5622052"/>
          </a:xfrm>
          <a:prstGeom prst="rect">
            <a:avLst/>
          </a:prstGeom>
        </p:spPr>
        <p:txBody>
          <a:bodyPr wrap="square" lIns="0" tIns="0" rIns="0" bIns="0" rtlCol="0" anchor="t">
            <a:spAutoFit/>
          </a:bodyPr>
          <a:lstStyle/>
          <a:p>
            <a:pPr marL="518160" lvl="1" indent="-259080" algn="just">
              <a:lnSpc>
                <a:spcPts val="3359"/>
              </a:lnSpc>
              <a:buFont typeface="Arial"/>
              <a:buChar char="•"/>
            </a:pPr>
            <a:r>
              <a:rPr lang="en-IN" sz="2800" dirty="0">
                <a:solidFill>
                  <a:srgbClr val="E9CAB0"/>
                </a:solidFill>
                <a:latin typeface="Futura"/>
                <a:ea typeface="Futura"/>
                <a:cs typeface="Futura"/>
                <a:sym typeface="Futura"/>
              </a:rPr>
              <a:t>Year Wise Sales &amp; Profit</a:t>
            </a:r>
          </a:p>
          <a:p>
            <a:pPr marL="518160" lvl="1" indent="-259080" algn="just">
              <a:lnSpc>
                <a:spcPts val="3359"/>
              </a:lnSpc>
              <a:buFont typeface="Arial"/>
              <a:buChar char="•"/>
            </a:pPr>
            <a:r>
              <a:rPr lang="en-IN" sz="2800" dirty="0">
                <a:solidFill>
                  <a:srgbClr val="E9CAB0"/>
                </a:solidFill>
                <a:latin typeface="Futura"/>
                <a:ea typeface="Futura"/>
                <a:cs typeface="Futura"/>
                <a:sym typeface="Futura"/>
              </a:rPr>
              <a:t>Quarter Wise Sales</a:t>
            </a:r>
          </a:p>
          <a:p>
            <a:pPr marL="518160" lvl="1" indent="-259080" algn="just">
              <a:lnSpc>
                <a:spcPts val="3359"/>
              </a:lnSpc>
              <a:buFont typeface="Arial"/>
              <a:buChar char="•"/>
            </a:pPr>
            <a:r>
              <a:rPr lang="en-IN" sz="2800" dirty="0">
                <a:solidFill>
                  <a:srgbClr val="E9CAB0"/>
                </a:solidFill>
                <a:latin typeface="Futura"/>
                <a:ea typeface="Futura"/>
                <a:cs typeface="Futura"/>
                <a:sym typeface="Futura"/>
              </a:rPr>
              <a:t>Country Wise Sales</a:t>
            </a:r>
          </a:p>
          <a:p>
            <a:pPr marL="518160" lvl="1" indent="-259080" algn="just">
              <a:lnSpc>
                <a:spcPts val="3359"/>
              </a:lnSpc>
              <a:buFont typeface="Arial"/>
              <a:buChar char="•"/>
            </a:pPr>
            <a:r>
              <a:rPr lang="en-IN" sz="2800" dirty="0">
                <a:solidFill>
                  <a:srgbClr val="E9CAB0"/>
                </a:solidFill>
                <a:latin typeface="Futura"/>
                <a:ea typeface="Futura"/>
                <a:cs typeface="Futura"/>
                <a:sym typeface="Futura"/>
              </a:rPr>
              <a:t>Month Wise Sales</a:t>
            </a:r>
          </a:p>
          <a:p>
            <a:pPr marL="518160" lvl="1" indent="-259080" algn="just">
              <a:lnSpc>
                <a:spcPts val="3359"/>
              </a:lnSpc>
              <a:buFont typeface="Arial"/>
              <a:buChar char="•"/>
            </a:pPr>
            <a:r>
              <a:rPr lang="en-IN" sz="2800" dirty="0">
                <a:solidFill>
                  <a:srgbClr val="E9CAB0"/>
                </a:solidFill>
                <a:latin typeface="Futura"/>
                <a:ea typeface="Futura"/>
                <a:cs typeface="Futura"/>
                <a:sym typeface="Futura"/>
              </a:rPr>
              <a:t>Total Customer Count</a:t>
            </a:r>
          </a:p>
          <a:p>
            <a:pPr marL="518160" lvl="1" indent="-259080" algn="just">
              <a:lnSpc>
                <a:spcPts val="3359"/>
              </a:lnSpc>
              <a:buFont typeface="Arial"/>
              <a:buChar char="•"/>
            </a:pPr>
            <a:r>
              <a:rPr lang="en-IN" sz="2800" dirty="0">
                <a:solidFill>
                  <a:srgbClr val="E9CAB0"/>
                </a:solidFill>
                <a:latin typeface="Futura"/>
                <a:ea typeface="Futura"/>
                <a:cs typeface="Futura"/>
                <a:sym typeface="Futura"/>
              </a:rPr>
              <a:t>Top 10 Product Name</a:t>
            </a:r>
          </a:p>
          <a:p>
            <a:pPr marL="518160" lvl="1" indent="-259080" algn="just">
              <a:lnSpc>
                <a:spcPts val="3359"/>
              </a:lnSpc>
              <a:buFont typeface="Arial"/>
              <a:buChar char="•"/>
            </a:pPr>
            <a:r>
              <a:rPr lang="en-IN" sz="2800" dirty="0">
                <a:solidFill>
                  <a:srgbClr val="E9CAB0"/>
                </a:solidFill>
                <a:latin typeface="Futura"/>
                <a:ea typeface="Futura"/>
                <a:cs typeface="Futura"/>
                <a:sym typeface="Futura"/>
              </a:rPr>
              <a:t>Distance Wise Customer Count</a:t>
            </a:r>
          </a:p>
          <a:p>
            <a:pPr marL="518160" lvl="1" indent="-259080" algn="just">
              <a:lnSpc>
                <a:spcPts val="3359"/>
              </a:lnSpc>
              <a:buFont typeface="Arial"/>
              <a:buChar char="•"/>
            </a:pPr>
            <a:r>
              <a:rPr lang="en-IN" sz="2800" dirty="0">
                <a:solidFill>
                  <a:srgbClr val="E9CAB0"/>
                </a:solidFill>
                <a:latin typeface="Futura"/>
                <a:ea typeface="Futura"/>
                <a:cs typeface="Futura"/>
                <a:sym typeface="Futura"/>
              </a:rPr>
              <a:t>Region Wise Sales &amp; Profit</a:t>
            </a:r>
          </a:p>
          <a:p>
            <a:pPr marL="518160" lvl="1" indent="-259080" algn="just">
              <a:lnSpc>
                <a:spcPts val="3359"/>
              </a:lnSpc>
              <a:buFont typeface="Arial"/>
              <a:buChar char="•"/>
            </a:pPr>
            <a:r>
              <a:rPr lang="en-IN" sz="2800" dirty="0">
                <a:solidFill>
                  <a:srgbClr val="E9CAB0"/>
                </a:solidFill>
                <a:latin typeface="Futura"/>
                <a:ea typeface="Futura"/>
                <a:cs typeface="Futura"/>
                <a:sym typeface="Futura"/>
              </a:rPr>
              <a:t>Total Profit</a:t>
            </a:r>
          </a:p>
          <a:p>
            <a:pPr marL="518160" lvl="1" indent="-259080" algn="just">
              <a:lnSpc>
                <a:spcPts val="3359"/>
              </a:lnSpc>
              <a:buFont typeface="Arial"/>
              <a:buChar char="•"/>
            </a:pPr>
            <a:r>
              <a:rPr lang="en-IN" sz="2800" dirty="0">
                <a:solidFill>
                  <a:srgbClr val="E9CAB0"/>
                </a:solidFill>
                <a:latin typeface="Futura"/>
                <a:ea typeface="Futura"/>
                <a:cs typeface="Futura"/>
                <a:sym typeface="Futura"/>
              </a:rPr>
              <a:t>Total Production Cost</a:t>
            </a:r>
          </a:p>
          <a:p>
            <a:pPr marL="518160" lvl="1" indent="-259080" algn="just">
              <a:lnSpc>
                <a:spcPts val="3359"/>
              </a:lnSpc>
              <a:buFont typeface="Arial"/>
              <a:buChar char="•"/>
            </a:pPr>
            <a:r>
              <a:rPr lang="en-IN" sz="2800" dirty="0">
                <a:solidFill>
                  <a:srgbClr val="E9CAB0"/>
                </a:solidFill>
                <a:latin typeface="Futura"/>
                <a:ea typeface="Futura"/>
                <a:cs typeface="Futura"/>
                <a:sym typeface="Futura"/>
              </a:rPr>
              <a:t>Total Orders</a:t>
            </a:r>
          </a:p>
          <a:p>
            <a:pPr marL="518160" lvl="1" indent="-259080" algn="just">
              <a:lnSpc>
                <a:spcPts val="3359"/>
              </a:lnSpc>
              <a:buFont typeface="Arial"/>
              <a:buChar char="•"/>
            </a:pPr>
            <a:r>
              <a:rPr lang="en-IN" sz="2800" dirty="0">
                <a:solidFill>
                  <a:srgbClr val="E9CAB0"/>
                </a:solidFill>
                <a:latin typeface="Futura"/>
                <a:ea typeface="Futura"/>
                <a:cs typeface="Futura"/>
                <a:sym typeface="Futura"/>
              </a:rPr>
              <a:t>Sales Revenue</a:t>
            </a:r>
          </a:p>
          <a:p>
            <a:pPr marL="259080" lvl="1" algn="just">
              <a:lnSpc>
                <a:spcPts val="3359"/>
              </a:lnSpc>
            </a:pPr>
            <a:endParaRPr lang="en-US" sz="2800" dirty="0">
              <a:solidFill>
                <a:srgbClr val="E9CAB0"/>
              </a:solidFill>
              <a:latin typeface="Futura"/>
              <a:ea typeface="Futura"/>
              <a:cs typeface="Futura"/>
              <a:sym typeface="Futura"/>
            </a:endParaRPr>
          </a:p>
        </p:txBody>
      </p:sp>
      <p:sp>
        <p:nvSpPr>
          <p:cNvPr id="13" name="TextBox 13"/>
          <p:cNvSpPr txBox="1"/>
          <p:nvPr/>
        </p:nvSpPr>
        <p:spPr>
          <a:xfrm>
            <a:off x="3086100" y="2758753"/>
            <a:ext cx="14516100" cy="622935"/>
          </a:xfrm>
          <a:prstGeom prst="rect">
            <a:avLst/>
          </a:prstGeom>
        </p:spPr>
        <p:txBody>
          <a:bodyPr lIns="0" tIns="0" rIns="0" bIns="0" rtlCol="0" anchor="t">
            <a:spAutoFit/>
          </a:bodyPr>
          <a:lstStyle/>
          <a:p>
            <a:pPr marL="0" lvl="0" indent="0" algn="l">
              <a:lnSpc>
                <a:spcPts val="5040"/>
              </a:lnSpc>
              <a:spcBef>
                <a:spcPct val="0"/>
              </a:spcBef>
            </a:pPr>
            <a:r>
              <a:rPr lang="en-US" sz="3600" spc="179" dirty="0">
                <a:solidFill>
                  <a:srgbClr val="E9CAB0"/>
                </a:solidFill>
                <a:latin typeface="Vidaloka"/>
                <a:ea typeface="Vidaloka"/>
                <a:cs typeface="Vidaloka"/>
                <a:sym typeface="Vidaloka"/>
              </a:rPr>
              <a:t>Analysis Phase</a:t>
            </a:r>
          </a:p>
        </p:txBody>
      </p:sp>
      <p:pic>
        <p:nvPicPr>
          <p:cNvPr id="17" name="Picture 16">
            <a:extLst>
              <a:ext uri="{FF2B5EF4-FFF2-40B4-BE49-F238E27FC236}">
                <a16:creationId xmlns:a16="http://schemas.microsoft.com/office/drawing/2014/main" id="{F399B540-BAF5-AE8C-129C-02629A73AE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7000" y="2691878"/>
            <a:ext cx="7315200" cy="7182309"/>
          </a:xfrm>
          <a:prstGeom prst="ellipse">
            <a:avLst/>
          </a:prstGeom>
          <a:ln>
            <a:noFill/>
          </a:ln>
          <a:effectLst>
            <a:softEdge rad="1125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4"/>
          <p:cNvGrpSpPr/>
          <p:nvPr/>
        </p:nvGrpSpPr>
        <p:grpSpPr>
          <a:xfrm>
            <a:off x="0" y="-38100"/>
            <a:ext cx="18288000" cy="1510031"/>
            <a:chOff x="0" y="0"/>
            <a:chExt cx="4816593" cy="545609"/>
          </a:xfrm>
        </p:grpSpPr>
        <p:sp>
          <p:nvSpPr>
            <p:cNvPr id="15" name="Freeform 15"/>
            <p:cNvSpPr/>
            <p:nvPr/>
          </p:nvSpPr>
          <p:spPr>
            <a:xfrm>
              <a:off x="0" y="0"/>
              <a:ext cx="4816592" cy="545609"/>
            </a:xfrm>
            <a:custGeom>
              <a:avLst/>
              <a:gdLst/>
              <a:ahLst/>
              <a:cxnLst/>
              <a:rect l="l" t="t" r="r" b="b"/>
              <a:pathLst>
                <a:path w="4816592" h="545609">
                  <a:moveTo>
                    <a:pt x="0" y="0"/>
                  </a:moveTo>
                  <a:lnTo>
                    <a:pt x="4816592" y="0"/>
                  </a:lnTo>
                  <a:lnTo>
                    <a:pt x="4816592" y="545609"/>
                  </a:lnTo>
                  <a:lnTo>
                    <a:pt x="0" y="545609"/>
                  </a:lnTo>
                  <a:close/>
                </a:path>
              </a:pathLst>
            </a:custGeom>
            <a:solidFill>
              <a:srgbClr val="231A16"/>
            </a:solidFill>
          </p:spPr>
          <p:txBody>
            <a:bodyPr/>
            <a:lstStyle/>
            <a:p>
              <a:endParaRPr lang="en-US"/>
            </a:p>
          </p:txBody>
        </p:sp>
        <p:sp>
          <p:nvSpPr>
            <p:cNvPr id="16" name="TextBox 16"/>
            <p:cNvSpPr txBox="1"/>
            <p:nvPr/>
          </p:nvSpPr>
          <p:spPr>
            <a:xfrm>
              <a:off x="0" y="-47625"/>
              <a:ext cx="4816593" cy="593234"/>
            </a:xfrm>
            <a:prstGeom prst="rect">
              <a:avLst/>
            </a:prstGeom>
          </p:spPr>
          <p:txBody>
            <a:bodyPr lIns="50800" tIns="50800" rIns="50800" bIns="50800" rtlCol="0" anchor="ctr"/>
            <a:lstStyle/>
            <a:p>
              <a:pPr algn="ctr">
                <a:lnSpc>
                  <a:spcPts val="3693"/>
                </a:lnSpc>
              </a:pPr>
              <a:endParaRPr/>
            </a:p>
          </p:txBody>
        </p:sp>
      </p:grpSp>
      <p:sp>
        <p:nvSpPr>
          <p:cNvPr id="17" name="TextBox 17"/>
          <p:cNvSpPr txBox="1"/>
          <p:nvPr/>
        </p:nvSpPr>
        <p:spPr>
          <a:xfrm>
            <a:off x="304800" y="53330"/>
            <a:ext cx="7303711" cy="1432508"/>
          </a:xfrm>
          <a:prstGeom prst="rect">
            <a:avLst/>
          </a:prstGeom>
        </p:spPr>
        <p:txBody>
          <a:bodyPr wrap="square" lIns="0" tIns="0" rIns="0" bIns="0" rtlCol="0" anchor="t">
            <a:spAutoFit/>
          </a:bodyPr>
          <a:lstStyle/>
          <a:p>
            <a:pPr marL="0" lvl="0" indent="0" algn="l">
              <a:lnSpc>
                <a:spcPts val="12319"/>
              </a:lnSpc>
              <a:spcBef>
                <a:spcPct val="0"/>
              </a:spcBef>
            </a:pPr>
            <a:r>
              <a:rPr lang="en-US" sz="7200" spc="439" dirty="0">
                <a:solidFill>
                  <a:srgbClr val="E9CAB0"/>
                </a:solidFill>
                <a:latin typeface="Vidaloka"/>
                <a:ea typeface="Vidaloka"/>
                <a:cs typeface="Vidaloka"/>
                <a:sym typeface="Vidaloka"/>
              </a:rPr>
              <a:t>Excel Outcomes</a:t>
            </a:r>
          </a:p>
        </p:txBody>
      </p:sp>
      <p:pic>
        <p:nvPicPr>
          <p:cNvPr id="25" name="Picture 24">
            <a:extLst>
              <a:ext uri="{FF2B5EF4-FFF2-40B4-BE49-F238E27FC236}">
                <a16:creationId xmlns:a16="http://schemas.microsoft.com/office/drawing/2014/main" id="{6197A7FA-66E2-32D1-D4EF-45C08DCAF1CF}"/>
              </a:ext>
            </a:extLst>
          </p:cNvPr>
          <p:cNvPicPr>
            <a:picLocks noChangeAspect="1"/>
          </p:cNvPicPr>
          <p:nvPr/>
        </p:nvPicPr>
        <p:blipFill>
          <a:blip r:embed="rId2"/>
          <a:stretch>
            <a:fillRect/>
          </a:stretch>
        </p:blipFill>
        <p:spPr>
          <a:xfrm>
            <a:off x="0" y="1498520"/>
            <a:ext cx="18249025" cy="87884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17CA8-5DCF-A6EB-B3E9-5F82F35A26A7}"/>
            </a:ext>
          </a:extLst>
        </p:cNvPr>
        <p:cNvGrpSpPr/>
        <p:nvPr/>
      </p:nvGrpSpPr>
      <p:grpSpPr>
        <a:xfrm>
          <a:off x="0" y="0"/>
          <a:ext cx="0" cy="0"/>
          <a:chOff x="0" y="0"/>
          <a:chExt cx="0" cy="0"/>
        </a:xfrm>
      </p:grpSpPr>
      <p:grpSp>
        <p:nvGrpSpPr>
          <p:cNvPr id="14" name="Group 14">
            <a:extLst>
              <a:ext uri="{FF2B5EF4-FFF2-40B4-BE49-F238E27FC236}">
                <a16:creationId xmlns:a16="http://schemas.microsoft.com/office/drawing/2014/main" id="{05271004-D10F-B6DE-4AF2-008FD4ACB0D8}"/>
              </a:ext>
            </a:extLst>
          </p:cNvPr>
          <p:cNvGrpSpPr/>
          <p:nvPr/>
        </p:nvGrpSpPr>
        <p:grpSpPr>
          <a:xfrm>
            <a:off x="0" y="-38100"/>
            <a:ext cx="18288000" cy="1510031"/>
            <a:chOff x="0" y="0"/>
            <a:chExt cx="4816593" cy="545609"/>
          </a:xfrm>
        </p:grpSpPr>
        <p:sp>
          <p:nvSpPr>
            <p:cNvPr id="15" name="Freeform 15">
              <a:extLst>
                <a:ext uri="{FF2B5EF4-FFF2-40B4-BE49-F238E27FC236}">
                  <a16:creationId xmlns:a16="http://schemas.microsoft.com/office/drawing/2014/main" id="{7142D496-F9A1-1B12-A882-701B5E4B638E}"/>
                </a:ext>
              </a:extLst>
            </p:cNvPr>
            <p:cNvSpPr/>
            <p:nvPr/>
          </p:nvSpPr>
          <p:spPr>
            <a:xfrm>
              <a:off x="0" y="0"/>
              <a:ext cx="4816592" cy="545609"/>
            </a:xfrm>
            <a:custGeom>
              <a:avLst/>
              <a:gdLst/>
              <a:ahLst/>
              <a:cxnLst/>
              <a:rect l="l" t="t" r="r" b="b"/>
              <a:pathLst>
                <a:path w="4816592" h="545609">
                  <a:moveTo>
                    <a:pt x="0" y="0"/>
                  </a:moveTo>
                  <a:lnTo>
                    <a:pt x="4816592" y="0"/>
                  </a:lnTo>
                  <a:lnTo>
                    <a:pt x="4816592" y="545609"/>
                  </a:lnTo>
                  <a:lnTo>
                    <a:pt x="0" y="545609"/>
                  </a:lnTo>
                  <a:close/>
                </a:path>
              </a:pathLst>
            </a:custGeom>
            <a:solidFill>
              <a:srgbClr val="231A16"/>
            </a:solidFill>
          </p:spPr>
          <p:txBody>
            <a:bodyPr/>
            <a:lstStyle/>
            <a:p>
              <a:endParaRPr lang="en-US"/>
            </a:p>
          </p:txBody>
        </p:sp>
        <p:sp>
          <p:nvSpPr>
            <p:cNvPr id="16" name="TextBox 16">
              <a:extLst>
                <a:ext uri="{FF2B5EF4-FFF2-40B4-BE49-F238E27FC236}">
                  <a16:creationId xmlns:a16="http://schemas.microsoft.com/office/drawing/2014/main" id="{A821B265-52BD-49EB-F4DB-AABC3311A8B5}"/>
                </a:ext>
              </a:extLst>
            </p:cNvPr>
            <p:cNvSpPr txBox="1"/>
            <p:nvPr/>
          </p:nvSpPr>
          <p:spPr>
            <a:xfrm>
              <a:off x="0" y="-47625"/>
              <a:ext cx="4816593" cy="593234"/>
            </a:xfrm>
            <a:prstGeom prst="rect">
              <a:avLst/>
            </a:prstGeom>
          </p:spPr>
          <p:txBody>
            <a:bodyPr lIns="50800" tIns="50800" rIns="50800" bIns="50800" rtlCol="0" anchor="ctr"/>
            <a:lstStyle/>
            <a:p>
              <a:pPr algn="ctr">
                <a:lnSpc>
                  <a:spcPts val="3693"/>
                </a:lnSpc>
              </a:pPr>
              <a:endParaRPr/>
            </a:p>
          </p:txBody>
        </p:sp>
      </p:grpSp>
      <p:sp>
        <p:nvSpPr>
          <p:cNvPr id="17" name="TextBox 17">
            <a:extLst>
              <a:ext uri="{FF2B5EF4-FFF2-40B4-BE49-F238E27FC236}">
                <a16:creationId xmlns:a16="http://schemas.microsoft.com/office/drawing/2014/main" id="{CEFFEDEB-AC5C-6180-E10B-DF37A406F4D6}"/>
              </a:ext>
            </a:extLst>
          </p:cNvPr>
          <p:cNvSpPr txBox="1"/>
          <p:nvPr/>
        </p:nvSpPr>
        <p:spPr>
          <a:xfrm>
            <a:off x="304800" y="53330"/>
            <a:ext cx="7303711" cy="1432508"/>
          </a:xfrm>
          <a:prstGeom prst="rect">
            <a:avLst/>
          </a:prstGeom>
        </p:spPr>
        <p:txBody>
          <a:bodyPr wrap="square" lIns="0" tIns="0" rIns="0" bIns="0" rtlCol="0" anchor="t">
            <a:spAutoFit/>
          </a:bodyPr>
          <a:lstStyle/>
          <a:p>
            <a:pPr marL="0" lvl="0" indent="0" algn="l">
              <a:lnSpc>
                <a:spcPts val="12319"/>
              </a:lnSpc>
              <a:spcBef>
                <a:spcPct val="0"/>
              </a:spcBef>
            </a:pPr>
            <a:r>
              <a:rPr lang="en-US" sz="7200" spc="439" dirty="0">
                <a:solidFill>
                  <a:srgbClr val="E9CAB0"/>
                </a:solidFill>
                <a:latin typeface="Vidaloka"/>
                <a:ea typeface="Vidaloka"/>
                <a:cs typeface="Vidaloka"/>
                <a:sym typeface="Vidaloka"/>
              </a:rPr>
              <a:t>Excel Outcomes</a:t>
            </a:r>
          </a:p>
        </p:txBody>
      </p:sp>
      <p:pic>
        <p:nvPicPr>
          <p:cNvPr id="5" name="Picture 4">
            <a:extLst>
              <a:ext uri="{FF2B5EF4-FFF2-40B4-BE49-F238E27FC236}">
                <a16:creationId xmlns:a16="http://schemas.microsoft.com/office/drawing/2014/main" id="{5A895E25-25FD-06ED-139C-967E4E35DE34}"/>
              </a:ext>
            </a:extLst>
          </p:cNvPr>
          <p:cNvPicPr>
            <a:picLocks noChangeAspect="1"/>
          </p:cNvPicPr>
          <p:nvPr/>
        </p:nvPicPr>
        <p:blipFill>
          <a:blip r:embed="rId2"/>
          <a:stretch>
            <a:fillRect/>
          </a:stretch>
        </p:blipFill>
        <p:spPr>
          <a:xfrm>
            <a:off x="0" y="1487066"/>
            <a:ext cx="18287996" cy="8799933"/>
          </a:xfrm>
          <a:prstGeom prst="rect">
            <a:avLst/>
          </a:prstGeom>
        </p:spPr>
      </p:pic>
    </p:spTree>
    <p:extLst>
      <p:ext uri="{BB962C8B-B14F-4D97-AF65-F5344CB8AC3E}">
        <p14:creationId xmlns:p14="http://schemas.microsoft.com/office/powerpoint/2010/main" val="13486009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770</TotalTime>
  <Words>700</Words>
  <Application>Microsoft Office PowerPoint</Application>
  <PresentationFormat>Custom</PresentationFormat>
  <Paragraphs>80</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Futura</vt:lpstr>
      <vt:lpstr>Arial</vt:lpstr>
      <vt:lpstr>Calibri</vt:lpstr>
      <vt:lpstr>Futura Bold</vt:lpstr>
      <vt:lpstr>Vidaloka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Jayashree Rout</dc:creator>
  <cp:lastModifiedBy>Jayashree Rout</cp:lastModifiedBy>
  <cp:revision>24</cp:revision>
  <dcterms:created xsi:type="dcterms:W3CDTF">2006-08-16T00:00:00Z</dcterms:created>
  <dcterms:modified xsi:type="dcterms:W3CDTF">2026-02-10T11:42:46Z</dcterms:modified>
  <dc:identifier>DAG-msvutUQ</dc:identifier>
</cp:coreProperties>
</file>